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51"/>
  </p:notesMasterIdLst>
  <p:handoutMasterIdLst>
    <p:handoutMasterId r:id="rId52"/>
  </p:handoutMasterIdLst>
  <p:sldIdLst>
    <p:sldId id="929" r:id="rId2"/>
    <p:sldId id="1471" r:id="rId3"/>
    <p:sldId id="1291" r:id="rId4"/>
    <p:sldId id="1674" r:id="rId5"/>
    <p:sldId id="1716" r:id="rId6"/>
    <p:sldId id="1718" r:id="rId7"/>
    <p:sldId id="1719" r:id="rId8"/>
    <p:sldId id="1713" r:id="rId9"/>
    <p:sldId id="1758" r:id="rId10"/>
    <p:sldId id="1759" r:id="rId11"/>
    <p:sldId id="1721" r:id="rId12"/>
    <p:sldId id="1754" r:id="rId13"/>
    <p:sldId id="1720" r:id="rId14"/>
    <p:sldId id="1722" r:id="rId15"/>
    <p:sldId id="1724" r:id="rId16"/>
    <p:sldId id="1723" r:id="rId17"/>
    <p:sldId id="1726" r:id="rId18"/>
    <p:sldId id="1725" r:id="rId19"/>
    <p:sldId id="1727" r:id="rId20"/>
    <p:sldId id="1729" r:id="rId21"/>
    <p:sldId id="1728" r:id="rId22"/>
    <p:sldId id="1730" r:id="rId23"/>
    <p:sldId id="1731" r:id="rId24"/>
    <p:sldId id="1732" r:id="rId25"/>
    <p:sldId id="1733" r:id="rId26"/>
    <p:sldId id="1734" r:id="rId27"/>
    <p:sldId id="1714" r:id="rId28"/>
    <p:sldId id="1735" r:id="rId29"/>
    <p:sldId id="1755" r:id="rId30"/>
    <p:sldId id="1736" r:id="rId31"/>
    <p:sldId id="1737" r:id="rId32"/>
    <p:sldId id="1738" r:id="rId33"/>
    <p:sldId id="1757" r:id="rId34"/>
    <p:sldId id="1739" r:id="rId35"/>
    <p:sldId id="1741" r:id="rId36"/>
    <p:sldId id="1746" r:id="rId37"/>
    <p:sldId id="1748" r:id="rId38"/>
    <p:sldId id="1749" r:id="rId39"/>
    <p:sldId id="1750" r:id="rId40"/>
    <p:sldId id="1751" r:id="rId41"/>
    <p:sldId id="1747" r:id="rId42"/>
    <p:sldId id="1740" r:id="rId43"/>
    <p:sldId id="1756" r:id="rId44"/>
    <p:sldId id="1742" r:id="rId45"/>
    <p:sldId id="1743" r:id="rId46"/>
    <p:sldId id="1744" r:id="rId47"/>
    <p:sldId id="1715" r:id="rId48"/>
    <p:sldId id="1745" r:id="rId49"/>
    <p:sldId id="1586" r:id="rId50"/>
  </p:sldIdLst>
  <p:sldSz cx="12192000" cy="6858000"/>
  <p:notesSz cx="6794500" cy="99314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35" userDrawn="1">
          <p15:clr>
            <a:srgbClr val="A4A3A4"/>
          </p15:clr>
        </p15:guide>
        <p15:guide id="2" pos="3224" userDrawn="1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14" clrIdx="0"/>
  <p:cmAuthor id="2" name="张 佳豪" initials="张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66"/>
    <a:srgbClr val="DCF1F8"/>
    <a:srgbClr val="BCE4F2"/>
    <a:srgbClr val="FFFFCC"/>
    <a:srgbClr val="FFFFFF"/>
    <a:srgbClr val="9999FF"/>
    <a:srgbClr val="0000FF"/>
    <a:srgbClr val="5DAE5D"/>
    <a:srgbClr val="99CC99"/>
    <a:srgbClr val="DEEC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84223" autoAdjust="0"/>
  </p:normalViewPr>
  <p:slideViewPr>
    <p:cSldViewPr>
      <p:cViewPr varScale="1">
        <p:scale>
          <a:sx n="96" d="100"/>
          <a:sy n="96" d="100"/>
        </p:scale>
        <p:origin x="86" y="149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704"/>
    </p:cViewPr>
  </p:sorterViewPr>
  <p:notesViewPr>
    <p:cSldViewPr>
      <p:cViewPr>
        <p:scale>
          <a:sx n="125" d="100"/>
          <a:sy n="125" d="100"/>
        </p:scale>
        <p:origin x="1882" y="-2059"/>
      </p:cViewPr>
      <p:guideLst>
        <p:guide orient="horz" pos="2235"/>
        <p:guide pos="3224"/>
        <p:guide orient="horz" pos="3127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5024" cy="498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138" tIns="45568" rIns="91138" bIns="45568" numCol="1" anchor="t" anchorCtr="0" compatLnSpc="1">
            <a:prstTxWarp prst="textNoShape">
              <a:avLst/>
            </a:prstTxWarp>
          </a:bodyPr>
          <a:lstStyle>
            <a:lvl1pPr algn="l" defTabSz="911370" eaLnBrk="1" hangingPunct="1">
              <a:spcBef>
                <a:spcPct val="0"/>
              </a:spcBef>
              <a:buSzTx/>
              <a:buFontTx/>
              <a:buNone/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7892" y="0"/>
            <a:ext cx="2945024" cy="498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138" tIns="45568" rIns="91138" bIns="45568" numCol="1" anchor="t" anchorCtr="0" compatLnSpc="1">
            <a:prstTxWarp prst="textNoShape">
              <a:avLst/>
            </a:prstTxWarp>
          </a:bodyPr>
          <a:lstStyle>
            <a:lvl1pPr algn="r" defTabSz="911370" eaLnBrk="1" hangingPunct="1">
              <a:spcBef>
                <a:spcPct val="0"/>
              </a:spcBef>
              <a:buSzTx/>
              <a:buFontTx/>
              <a:buNone/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31637"/>
            <a:ext cx="2945024" cy="498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138" tIns="45568" rIns="91138" bIns="45568" numCol="1" anchor="b" anchorCtr="0" compatLnSpc="1">
            <a:prstTxWarp prst="textNoShape">
              <a:avLst/>
            </a:prstTxWarp>
          </a:bodyPr>
          <a:lstStyle>
            <a:lvl1pPr algn="l" defTabSz="911370" eaLnBrk="1" hangingPunct="1">
              <a:spcBef>
                <a:spcPct val="0"/>
              </a:spcBef>
              <a:buSzTx/>
              <a:buFontTx/>
              <a:buNone/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7892" y="9431637"/>
            <a:ext cx="2945024" cy="498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138" tIns="45568" rIns="91138" bIns="45568" numCol="1" anchor="b" anchorCtr="0" compatLnSpc="1">
            <a:prstTxWarp prst="textNoShape">
              <a:avLst/>
            </a:prstTxWarp>
          </a:bodyPr>
          <a:lstStyle>
            <a:lvl1pPr algn="r" defTabSz="911246" eaLnBrk="1" hangingPunct="1">
              <a:defRPr sz="1200" b="0"/>
            </a:lvl1pPr>
          </a:lstStyle>
          <a:p>
            <a:pPr>
              <a:defRPr/>
            </a:pPr>
            <a:fld id="{132CFBFF-5552-46DA-AEE0-0F711D06F68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854689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5024" cy="498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138" tIns="45568" rIns="91138" bIns="45568" numCol="1" anchor="t" anchorCtr="0" compatLnSpc="1">
            <a:prstTxWarp prst="textNoShape">
              <a:avLst/>
            </a:prstTxWarp>
          </a:bodyPr>
          <a:lstStyle>
            <a:lvl1pPr algn="l" defTabSz="911370" eaLnBrk="1" hangingPunct="1">
              <a:spcBef>
                <a:spcPct val="0"/>
              </a:spcBef>
              <a:buSzTx/>
              <a:buFontTx/>
              <a:buNone/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7892" y="0"/>
            <a:ext cx="2945024" cy="498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138" tIns="45568" rIns="91138" bIns="45568" numCol="1" anchor="t" anchorCtr="0" compatLnSpc="1">
            <a:prstTxWarp prst="textNoShape">
              <a:avLst/>
            </a:prstTxWarp>
          </a:bodyPr>
          <a:lstStyle>
            <a:lvl1pPr algn="r" defTabSz="911370" eaLnBrk="1" hangingPunct="1">
              <a:spcBef>
                <a:spcPct val="0"/>
              </a:spcBef>
              <a:buSzTx/>
              <a:buFontTx/>
              <a:buNone/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8900" y="744538"/>
            <a:ext cx="6619875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134" y="4718214"/>
            <a:ext cx="5436235" cy="4469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138" tIns="45568" rIns="91138" bIns="4556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31637"/>
            <a:ext cx="2945024" cy="498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138" tIns="45568" rIns="91138" bIns="45568" numCol="1" anchor="b" anchorCtr="0" compatLnSpc="1">
            <a:prstTxWarp prst="textNoShape">
              <a:avLst/>
            </a:prstTxWarp>
          </a:bodyPr>
          <a:lstStyle>
            <a:lvl1pPr algn="l" defTabSz="911370" eaLnBrk="1" hangingPunct="1">
              <a:spcBef>
                <a:spcPct val="0"/>
              </a:spcBef>
              <a:buSzTx/>
              <a:buFontTx/>
              <a:buNone/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7892" y="9431637"/>
            <a:ext cx="2945024" cy="498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138" tIns="45568" rIns="91138" bIns="45568" numCol="1" anchor="b" anchorCtr="0" compatLnSpc="1">
            <a:prstTxWarp prst="textNoShape">
              <a:avLst/>
            </a:prstTxWarp>
          </a:bodyPr>
          <a:lstStyle>
            <a:lvl1pPr algn="r" defTabSz="911246" eaLnBrk="1" hangingPunct="1">
              <a:defRPr sz="1200" b="0"/>
            </a:lvl1pPr>
          </a:lstStyle>
          <a:p>
            <a:pPr>
              <a:defRPr/>
            </a:pPr>
            <a:fld id="{91D3089F-C9A2-4CB6-B8BB-7A6393A9C4C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62632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4976A9-8F18-46F7-8AF5-1EF39C9EA511}" type="slidenum">
              <a:rPr lang="en-US" altLang="zh-CN" smtClean="0"/>
              <a:pPr/>
              <a:t>1</a:t>
            </a:fld>
            <a:endParaRPr lang="en-US" altLang="zh-CN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900" y="744538"/>
            <a:ext cx="6619875" cy="3724275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2295315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D3089F-C9A2-4CB6-B8BB-7A6393A9C4C0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87161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D3089F-C9A2-4CB6-B8BB-7A6393A9C4C0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8607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D3089F-C9A2-4CB6-B8BB-7A6393A9C4C0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6645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D3089F-C9A2-4CB6-B8BB-7A6393A9C4C0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17957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D3089F-C9A2-4CB6-B8BB-7A6393A9C4C0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19721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D3089F-C9A2-4CB6-B8BB-7A6393A9C4C0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10132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D3089F-C9A2-4CB6-B8BB-7A6393A9C4C0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226885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D3089F-C9A2-4CB6-B8BB-7A6393A9C4C0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85494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D3089F-C9A2-4CB6-B8BB-7A6393A9C4C0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49719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D3089F-C9A2-4CB6-B8BB-7A6393A9C4C0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3420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 txBox="1">
            <a:spLocks noGrp="1" noChangeArrowheads="1"/>
          </p:cNvSpPr>
          <p:nvPr/>
        </p:nvSpPr>
        <p:spPr bwMode="auto">
          <a:xfrm>
            <a:off x="3847892" y="9433236"/>
            <a:ext cx="2945024" cy="496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252" tIns="47626" rIns="95252" bIns="47626" anchor="b"/>
          <a:lstStyle/>
          <a:p>
            <a:pPr algn="r" defTabSz="960460"/>
            <a:fld id="{157B55BE-1C33-48C5-844E-ECFA3A736B94}" type="slidenum">
              <a:rPr lang="en-US" altLang="zh-CN" sz="1300"/>
              <a:pPr algn="r" defTabSz="960460"/>
              <a:t>3</a:t>
            </a:fld>
            <a:endParaRPr lang="en-US" altLang="zh-CN" sz="1300"/>
          </a:p>
        </p:txBody>
      </p:sp>
      <p:sp>
        <p:nvSpPr>
          <p:cNvPr id="54275" name="Rectangle 7"/>
          <p:cNvSpPr txBox="1">
            <a:spLocks noGrp="1" noChangeArrowheads="1"/>
          </p:cNvSpPr>
          <p:nvPr/>
        </p:nvSpPr>
        <p:spPr bwMode="auto">
          <a:xfrm>
            <a:off x="3847892" y="9433236"/>
            <a:ext cx="2945024" cy="496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235" tIns="47618" rIns="95235" bIns="47618" anchor="b"/>
          <a:lstStyle/>
          <a:p>
            <a:pPr algn="r" defTabSz="960460"/>
            <a:fld id="{1792D92C-00B2-4347-8B13-42E44D11FE80}" type="slidenum">
              <a:rPr lang="en-US" altLang="zh-CN" sz="1300"/>
              <a:pPr algn="r" defTabSz="960460"/>
              <a:t>3</a:t>
            </a:fld>
            <a:endParaRPr lang="en-US" altLang="zh-CN" sz="1300"/>
          </a:p>
        </p:txBody>
      </p:sp>
      <p:sp>
        <p:nvSpPr>
          <p:cNvPr id="542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900" y="746125"/>
            <a:ext cx="6616700" cy="3722688"/>
          </a:xfrm>
          <a:ln/>
        </p:spPr>
      </p:sp>
      <p:sp>
        <p:nvSpPr>
          <p:cNvPr id="5427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5235" tIns="47618" rIns="95235" bIns="47618"/>
          <a:lstStyle/>
          <a:p>
            <a:pPr eaLnBrk="1" hangingPunct="1"/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8090800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D3089F-C9A2-4CB6-B8BB-7A6393A9C4C0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07697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D3089F-C9A2-4CB6-B8BB-7A6393A9C4C0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82198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D3089F-C9A2-4CB6-B8BB-7A6393A9C4C0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93788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D3089F-C9A2-4CB6-B8BB-7A6393A9C4C0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24212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D3089F-C9A2-4CB6-B8BB-7A6393A9C4C0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3498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D3089F-C9A2-4CB6-B8BB-7A6393A9C4C0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31564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 txBox="1">
            <a:spLocks noGrp="1" noChangeArrowheads="1"/>
          </p:cNvSpPr>
          <p:nvPr/>
        </p:nvSpPr>
        <p:spPr bwMode="auto">
          <a:xfrm>
            <a:off x="3847892" y="9433236"/>
            <a:ext cx="2945024" cy="496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252" tIns="47626" rIns="95252" bIns="47626" anchor="b"/>
          <a:lstStyle/>
          <a:p>
            <a:pPr algn="r" defTabSz="960460"/>
            <a:fld id="{157B55BE-1C33-48C5-844E-ECFA3A736B94}" type="slidenum">
              <a:rPr lang="en-US" altLang="zh-CN" sz="1300"/>
              <a:pPr algn="r" defTabSz="960460"/>
              <a:t>27</a:t>
            </a:fld>
            <a:endParaRPr lang="en-US" altLang="zh-CN" sz="1300"/>
          </a:p>
        </p:txBody>
      </p:sp>
      <p:sp>
        <p:nvSpPr>
          <p:cNvPr id="54275" name="Rectangle 7"/>
          <p:cNvSpPr txBox="1">
            <a:spLocks noGrp="1" noChangeArrowheads="1"/>
          </p:cNvSpPr>
          <p:nvPr/>
        </p:nvSpPr>
        <p:spPr bwMode="auto">
          <a:xfrm>
            <a:off x="3847892" y="9433236"/>
            <a:ext cx="2945024" cy="496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235" tIns="47618" rIns="95235" bIns="47618" anchor="b"/>
          <a:lstStyle/>
          <a:p>
            <a:pPr algn="r" defTabSz="960460"/>
            <a:fld id="{1792D92C-00B2-4347-8B13-42E44D11FE80}" type="slidenum">
              <a:rPr lang="en-US" altLang="zh-CN" sz="1300"/>
              <a:pPr algn="r" defTabSz="960460"/>
              <a:t>27</a:t>
            </a:fld>
            <a:endParaRPr lang="en-US" altLang="zh-CN" sz="1300"/>
          </a:p>
        </p:txBody>
      </p:sp>
      <p:sp>
        <p:nvSpPr>
          <p:cNvPr id="542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900" y="746125"/>
            <a:ext cx="6616700" cy="3722688"/>
          </a:xfrm>
          <a:ln/>
        </p:spPr>
      </p:sp>
      <p:sp>
        <p:nvSpPr>
          <p:cNvPr id="5427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5235" tIns="47618" rIns="95235" bIns="47618"/>
          <a:lstStyle/>
          <a:p>
            <a:pPr eaLnBrk="1" hangingPunct="1"/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9875926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D3089F-C9A2-4CB6-B8BB-7A6393A9C4C0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17409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D3089F-C9A2-4CB6-B8BB-7A6393A9C4C0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75286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D3089F-C9A2-4CB6-B8BB-7A6393A9C4C0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4109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D3089F-C9A2-4CB6-B8BB-7A6393A9C4C0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09369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D3089F-C9A2-4CB6-B8BB-7A6393A9C4C0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69136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D3089F-C9A2-4CB6-B8BB-7A6393A9C4C0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70663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D3089F-C9A2-4CB6-B8BB-7A6393A9C4C0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93334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D3089F-C9A2-4CB6-B8BB-7A6393A9C4C0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44980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D3089F-C9A2-4CB6-B8BB-7A6393A9C4C0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1748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D3089F-C9A2-4CB6-B8BB-7A6393A9C4C0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63592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D3089F-C9A2-4CB6-B8BB-7A6393A9C4C0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50686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D3089F-C9A2-4CB6-B8BB-7A6393A9C4C0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78971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D3089F-C9A2-4CB6-B8BB-7A6393A9C4C0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61110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D3089F-C9A2-4CB6-B8BB-7A6393A9C4C0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51663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D3089F-C9A2-4CB6-B8BB-7A6393A9C4C0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71486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D3089F-C9A2-4CB6-B8BB-7A6393A9C4C0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630379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D3089F-C9A2-4CB6-B8BB-7A6393A9C4C0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703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D3089F-C9A2-4CB6-B8BB-7A6393A9C4C0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351270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D3089F-C9A2-4CB6-B8BB-7A6393A9C4C0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87402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D3089F-C9A2-4CB6-B8BB-7A6393A9C4C0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331464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D3089F-C9A2-4CB6-B8BB-7A6393A9C4C0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63137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 txBox="1">
            <a:spLocks noGrp="1" noChangeArrowheads="1"/>
          </p:cNvSpPr>
          <p:nvPr/>
        </p:nvSpPr>
        <p:spPr bwMode="auto">
          <a:xfrm>
            <a:off x="3847892" y="9433236"/>
            <a:ext cx="2945024" cy="496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252" tIns="47626" rIns="95252" bIns="47626" anchor="b"/>
          <a:lstStyle/>
          <a:p>
            <a:pPr algn="r" defTabSz="960460"/>
            <a:fld id="{157B55BE-1C33-48C5-844E-ECFA3A736B94}" type="slidenum">
              <a:rPr lang="en-US" altLang="zh-CN" sz="1300"/>
              <a:pPr algn="r" defTabSz="960460"/>
              <a:t>47</a:t>
            </a:fld>
            <a:endParaRPr lang="en-US" altLang="zh-CN" sz="1300"/>
          </a:p>
        </p:txBody>
      </p:sp>
      <p:sp>
        <p:nvSpPr>
          <p:cNvPr id="54275" name="Rectangle 7"/>
          <p:cNvSpPr txBox="1">
            <a:spLocks noGrp="1" noChangeArrowheads="1"/>
          </p:cNvSpPr>
          <p:nvPr/>
        </p:nvSpPr>
        <p:spPr bwMode="auto">
          <a:xfrm>
            <a:off x="3847892" y="9433236"/>
            <a:ext cx="2945024" cy="496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235" tIns="47618" rIns="95235" bIns="47618" anchor="b"/>
          <a:lstStyle/>
          <a:p>
            <a:pPr algn="r" defTabSz="960460"/>
            <a:fld id="{1792D92C-00B2-4347-8B13-42E44D11FE80}" type="slidenum">
              <a:rPr lang="en-US" altLang="zh-CN" sz="1300"/>
              <a:pPr algn="r" defTabSz="960460"/>
              <a:t>47</a:t>
            </a:fld>
            <a:endParaRPr lang="en-US" altLang="zh-CN" sz="1300"/>
          </a:p>
        </p:txBody>
      </p:sp>
      <p:sp>
        <p:nvSpPr>
          <p:cNvPr id="542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900" y="746125"/>
            <a:ext cx="6616700" cy="3722688"/>
          </a:xfrm>
          <a:ln/>
        </p:spPr>
      </p:sp>
      <p:sp>
        <p:nvSpPr>
          <p:cNvPr id="5427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5235" tIns="47618" rIns="95235" bIns="47618"/>
          <a:lstStyle/>
          <a:p>
            <a:pPr eaLnBrk="1" hangingPunct="1"/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1361107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D3089F-C9A2-4CB6-B8BB-7A6393A9C4C0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9601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D3089F-C9A2-4CB6-B8BB-7A6393A9C4C0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9161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D3089F-C9A2-4CB6-B8BB-7A6393A9C4C0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2284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 txBox="1">
            <a:spLocks noGrp="1" noChangeArrowheads="1"/>
          </p:cNvSpPr>
          <p:nvPr/>
        </p:nvSpPr>
        <p:spPr bwMode="auto">
          <a:xfrm>
            <a:off x="3847892" y="9433236"/>
            <a:ext cx="2945024" cy="496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252" tIns="47626" rIns="95252" bIns="47626" anchor="b"/>
          <a:lstStyle/>
          <a:p>
            <a:pPr algn="r" defTabSz="960460"/>
            <a:fld id="{157B55BE-1C33-48C5-844E-ECFA3A736B94}" type="slidenum">
              <a:rPr lang="en-US" altLang="zh-CN" sz="1300"/>
              <a:pPr algn="r" defTabSz="960460"/>
              <a:t>8</a:t>
            </a:fld>
            <a:endParaRPr lang="en-US" altLang="zh-CN" sz="1300"/>
          </a:p>
        </p:txBody>
      </p:sp>
      <p:sp>
        <p:nvSpPr>
          <p:cNvPr id="54275" name="Rectangle 7"/>
          <p:cNvSpPr txBox="1">
            <a:spLocks noGrp="1" noChangeArrowheads="1"/>
          </p:cNvSpPr>
          <p:nvPr/>
        </p:nvSpPr>
        <p:spPr bwMode="auto">
          <a:xfrm>
            <a:off x="3847892" y="9433236"/>
            <a:ext cx="2945024" cy="496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235" tIns="47618" rIns="95235" bIns="47618" anchor="b"/>
          <a:lstStyle/>
          <a:p>
            <a:pPr algn="r" defTabSz="960460"/>
            <a:fld id="{1792D92C-00B2-4347-8B13-42E44D11FE80}" type="slidenum">
              <a:rPr lang="en-US" altLang="zh-CN" sz="1300"/>
              <a:pPr algn="r" defTabSz="960460"/>
              <a:t>8</a:t>
            </a:fld>
            <a:endParaRPr lang="en-US" altLang="zh-CN" sz="1300"/>
          </a:p>
        </p:txBody>
      </p:sp>
      <p:sp>
        <p:nvSpPr>
          <p:cNvPr id="542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900" y="746125"/>
            <a:ext cx="6616700" cy="3722688"/>
          </a:xfrm>
          <a:ln/>
        </p:spPr>
      </p:sp>
      <p:sp>
        <p:nvSpPr>
          <p:cNvPr id="5427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5235" tIns="47618" rIns="95235" bIns="47618"/>
          <a:lstStyle/>
          <a:p>
            <a:pPr eaLnBrk="1" hangingPunct="1"/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622893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D3089F-C9A2-4CB6-B8BB-7A6393A9C4C0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11719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D3089F-C9A2-4CB6-B8BB-7A6393A9C4C0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8817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" y="6352762"/>
            <a:ext cx="711200" cy="338554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03016-CC9E-4AD8-B6D4-90C7D473678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0" y="6330806"/>
            <a:ext cx="697248" cy="3385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584045-8D34-47A5-81B9-53AE2D9309B4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95562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>
            <a:spLocks noChangeArrowheads="1"/>
          </p:cNvSpPr>
          <p:nvPr userDrawn="1"/>
        </p:nvSpPr>
        <p:spPr bwMode="auto">
          <a:xfrm>
            <a:off x="0" y="0"/>
            <a:ext cx="711200" cy="68580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Rectangle 3"/>
          <p:cNvSpPr>
            <a:spLocks noChangeArrowheads="1"/>
          </p:cNvSpPr>
          <p:nvPr userDrawn="1"/>
        </p:nvSpPr>
        <p:spPr bwMode="auto">
          <a:xfrm>
            <a:off x="711200" y="0"/>
            <a:ext cx="3656608" cy="8382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6" name="AutoShape 4"/>
          <p:cNvSpPr>
            <a:spLocks noChangeArrowheads="1"/>
          </p:cNvSpPr>
          <p:nvPr userDrawn="1"/>
        </p:nvSpPr>
        <p:spPr bwMode="auto">
          <a:xfrm>
            <a:off x="711200" y="533400"/>
            <a:ext cx="4016648" cy="609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zh-CN" altLang="zh-CN" sz="2400">
              <a:latin typeface="Times New Roman" pitchFamily="18" charset="0"/>
            </a:endParaRPr>
          </a:p>
        </p:txBody>
      </p:sp>
      <p:sp>
        <p:nvSpPr>
          <p:cNvPr id="1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-29497" y="6321982"/>
            <a:ext cx="740697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  <a:spAutoFit/>
          </a:bodyPr>
          <a:lstStyle>
            <a:lvl1pPr algn="ctr">
              <a:spcBef>
                <a:spcPct val="0"/>
              </a:spcBef>
              <a:buSzTx/>
              <a:buFontTx/>
              <a:buNone/>
              <a:defRPr b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C01666F-0FFC-444A-8079-FAE6C23EFCDD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18" name="页脚占位符 3"/>
          <p:cNvSpPr txBox="1">
            <a:spLocks/>
          </p:cNvSpPr>
          <p:nvPr userDrawn="1"/>
        </p:nvSpPr>
        <p:spPr bwMode="auto">
          <a:xfrm>
            <a:off x="191344" y="88170"/>
            <a:ext cx="3528392" cy="307777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  <a:defRPr sz="1400" b="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r>
              <a:rPr lang="zh-CN" altLang="en-US" sz="1400" b="0" dirty="0">
                <a:latin typeface="黑体" panose="02010609060101010101" pitchFamily="49" charset="-122"/>
                <a:ea typeface="黑体" panose="02010609060101010101" pitchFamily="49" charset="-122"/>
              </a:rPr>
              <a:t>国家自然科学基金重点项目结题汇报</a:t>
            </a:r>
            <a:endParaRPr lang="en-US" altLang="zh-CN" sz="14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29" b="-341"/>
          <a:stretch/>
        </p:blipFill>
        <p:spPr>
          <a:xfrm>
            <a:off x="10128448" y="116632"/>
            <a:ext cx="1745433" cy="432048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1F59EB64-6C97-DEA7-0FCC-FC09BC738100}"/>
              </a:ext>
            </a:extLst>
          </p:cNvPr>
          <p:cNvGrpSpPr/>
          <p:nvPr userDrawn="1"/>
        </p:nvGrpSpPr>
        <p:grpSpPr>
          <a:xfrm>
            <a:off x="119336" y="30520"/>
            <a:ext cx="4277011" cy="434401"/>
            <a:chOff x="3040416" y="725230"/>
            <a:chExt cx="4277011" cy="43440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27C703F-2893-1C9C-3EC8-FCBBB1754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4891069" y="-1125422"/>
              <a:ext cx="434401" cy="4135706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0970672C-1F7F-5469-54B1-F93632A2D0BD}"/>
                </a:ext>
              </a:extLst>
            </p:cNvPr>
            <p:cNvSpPr txBox="1"/>
            <p:nvPr/>
          </p:nvSpPr>
          <p:spPr>
            <a:xfrm>
              <a:off x="3040416" y="757765"/>
              <a:ext cx="4277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kern="1200" spc="300" dirty="0"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+mj-cs"/>
                </a:rPr>
                <a:t>网络化过程监控系统设计实习汇报</a:t>
              </a:r>
              <a:endParaRPr lang="zh-CN" alt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48" r:id="rId1"/>
    <p:sldLayoutId id="2147485465" r:id="rId2"/>
  </p:sldLayoutIdLst>
  <p:hf hdr="0" ft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C7BA6BDB-AC81-42F4-AF9E-0283381A654F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1073941" y="1324848"/>
            <a:ext cx="10641424" cy="86409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  <a:spcAft>
                <a:spcPts val="0"/>
              </a:spcAft>
              <a:defRPr/>
            </a:pPr>
            <a:r>
              <a:rPr kumimoji="1" lang="zh-CN" altLang="en-US" sz="4800" dirty="0"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  <a:cs typeface="+mn-cs"/>
              </a:rPr>
              <a:t>网络化过程监控系统设计</a:t>
            </a:r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DC2EEAAA-CE86-4441-924F-7961D2D945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87488" y="3140968"/>
            <a:ext cx="9865096" cy="0"/>
          </a:xfrm>
          <a:prstGeom prst="line">
            <a:avLst/>
          </a:prstGeom>
          <a:noFill/>
          <a:ln w="203200" cmpd="tri">
            <a:solidFill>
              <a:srgbClr val="8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3366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808AE71-66F0-4F40-A139-DFA036F320F3}"/>
              </a:ext>
            </a:extLst>
          </p:cNvPr>
          <p:cNvSpPr txBox="1"/>
          <p:nvPr/>
        </p:nvSpPr>
        <p:spPr>
          <a:xfrm>
            <a:off x="2927648" y="3641479"/>
            <a:ext cx="6336704" cy="2738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  <a:spcAft>
                <a:spcPts val="1800"/>
              </a:spcAft>
            </a:pPr>
            <a:r>
              <a:rPr lang="zh-CN" altLang="en-US" sz="3200" dirty="0">
                <a:solidFill>
                  <a:srgbClr val="00206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itchFamily="18" charset="0"/>
              </a:rPr>
              <a:t>汇 报 人：</a:t>
            </a:r>
            <a:r>
              <a:rPr lang="zh-CN" altLang="en-US" sz="3200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itchFamily="18" charset="0"/>
              </a:rPr>
              <a:t>曾康慧</a:t>
            </a:r>
            <a:endParaRPr lang="en-US" altLang="zh-CN" sz="3200" dirty="0">
              <a:solidFill>
                <a:srgbClr val="C00000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itchFamily="18" charset="0"/>
            </a:endParaRPr>
          </a:p>
          <a:p>
            <a:pPr algn="ctr">
              <a:lnSpc>
                <a:spcPct val="125000"/>
              </a:lnSpc>
              <a:spcAft>
                <a:spcPts val="1800"/>
              </a:spcAft>
            </a:pPr>
            <a:endParaRPr lang="en-US" altLang="zh-CN" sz="2400" dirty="0">
              <a:solidFill>
                <a:srgbClr val="C00000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itchFamily="18" charset="0"/>
            </a:endParaRPr>
          </a:p>
          <a:p>
            <a:pPr algn="ctr">
              <a:lnSpc>
                <a:spcPct val="125000"/>
              </a:lnSpc>
              <a:spcAft>
                <a:spcPts val="1800"/>
              </a:spcAft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  <a:cs typeface="Times New Roman" pitchFamily="18" charset="0"/>
              </a:rPr>
              <a:t>小组成员：曾康慧、陈雅婷、何媛媛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  <a:cs typeface="Times New Roman" pitchFamily="18" charset="0"/>
            </a:endParaRPr>
          </a:p>
          <a:p>
            <a:pPr algn="ctr">
              <a:lnSpc>
                <a:spcPct val="125000"/>
              </a:lnSpc>
              <a:spcAft>
                <a:spcPts val="300"/>
              </a:spcAft>
            </a:pPr>
            <a:fld id="{AC498B57-EE4F-4F84-A943-70041B829B3C}" type="datetime2">
              <a:rPr kumimoji="1" lang="zh-CN" altLang="en-US" sz="2400" b="1" smtClean="0">
                <a:latin typeface="Times New Roman" pitchFamily="18" charset="0"/>
                <a:ea typeface="宋体" charset="-122"/>
              </a:rPr>
              <a:t>2024年6月29日</a:t>
            </a:fld>
            <a:endParaRPr lang="en-US" altLang="zh-CN" sz="2400" dirty="0">
              <a:solidFill>
                <a:srgbClr val="002060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BC410BC-BE2F-469A-A4CA-FAF18159E688}"/>
              </a:ext>
            </a:extLst>
          </p:cNvPr>
          <p:cNvSpPr/>
          <p:nvPr/>
        </p:nvSpPr>
        <p:spPr>
          <a:xfrm>
            <a:off x="5179723" y="2171442"/>
            <a:ext cx="1832554" cy="6232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5000"/>
              </a:lnSpc>
              <a:spcBef>
                <a:spcPts val="300"/>
              </a:spcBef>
              <a:spcAft>
                <a:spcPts val="300"/>
              </a:spcAft>
            </a:pPr>
            <a:r>
              <a:rPr kumimoji="1" lang="zh-CN" altLang="en-US" sz="3200" b="1" dirty="0">
                <a:solidFill>
                  <a:srgbClr val="CC0000"/>
                </a:solidFill>
                <a:latin typeface="仿宋" pitchFamily="49" charset="-122"/>
                <a:ea typeface="仿宋" pitchFamily="49" charset="-122"/>
              </a:rPr>
              <a:t>实习汇报</a:t>
            </a:r>
            <a:endParaRPr kumimoji="1" lang="en-US" altLang="zh-CN" sz="3200" b="1" dirty="0">
              <a:solidFill>
                <a:srgbClr val="CC0000"/>
              </a:solidFill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10" name="灯片编号占位符 1">
            <a:extLst>
              <a:ext uri="{FF2B5EF4-FFF2-40B4-BE49-F238E27FC236}">
                <a16:creationId xmlns:a16="http://schemas.microsoft.com/office/drawing/2014/main" id="{2549030B-EB63-989A-A818-C2C2469CC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6330806"/>
            <a:ext cx="697248" cy="338554"/>
          </a:xfrm>
        </p:spPr>
        <p:txBody>
          <a:bodyPr/>
          <a:lstStyle/>
          <a:p>
            <a:pPr>
              <a:defRPr/>
            </a:pPr>
            <a:fld id="{95584045-8D34-47A5-81B9-53AE2D9309B4}" type="slidenum">
              <a:rPr lang="en-US" altLang="zh-CN" smtClean="0"/>
              <a:pPr>
                <a:defRPr/>
              </a:pPr>
              <a:t>1</a:t>
            </a:fld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104B2E-2074-58E4-461A-3C07F6A7BA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5584045-8D34-47A5-81B9-53AE2D9309B4}" type="slidenum">
              <a:rPr lang="en-US" altLang="zh-CN" smtClean="0"/>
              <a:pPr>
                <a:defRPr/>
              </a:pPr>
              <a:t>10</a:t>
            </a:fld>
            <a:endParaRPr lang="en-US" altLang="zh-CN" dirty="0"/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96826EBD-68E1-527B-052F-94B78FFAA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152" y="600223"/>
            <a:ext cx="536185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2. </a:t>
            </a:r>
            <a:r>
              <a:rPr kumimoji="1" lang="zh-CN" altLang="en-US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监视与报警模块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1D78F459-A172-386C-FAD6-7BF60B7F0A31}"/>
              </a:ext>
            </a:extLst>
          </p:cNvPr>
          <p:cNvSpPr/>
          <p:nvPr/>
        </p:nvSpPr>
        <p:spPr bwMode="auto">
          <a:xfrm>
            <a:off x="910901" y="1861316"/>
            <a:ext cx="10560114" cy="4885002"/>
          </a:xfrm>
          <a:prstGeom prst="roundRect">
            <a:avLst>
              <a:gd name="adj" fmla="val 7282"/>
            </a:avLst>
          </a:prstGeom>
          <a:solidFill>
            <a:schemeClr val="accent1">
              <a:lumMod val="40000"/>
              <a:lumOff val="60000"/>
            </a:schemeClr>
          </a:solidFill>
          <a:ln w="1905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6" name="Line 3">
            <a:extLst>
              <a:ext uri="{FF2B5EF4-FFF2-40B4-BE49-F238E27FC236}">
                <a16:creationId xmlns:a16="http://schemas.microsoft.com/office/drawing/2014/main" id="{73F6DF96-6509-95A5-5F2A-9FB638D485BA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64" y="1246554"/>
            <a:ext cx="4802188" cy="0"/>
          </a:xfrm>
          <a:prstGeom prst="line">
            <a:avLst/>
          </a:prstGeom>
          <a:noFill/>
          <a:ln w="127000" cmpd="tri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559D266-12E9-B78C-E825-F0D902DAE4CC}"/>
              </a:ext>
            </a:extLst>
          </p:cNvPr>
          <p:cNvSpPr txBox="1"/>
          <p:nvPr/>
        </p:nvSpPr>
        <p:spPr>
          <a:xfrm>
            <a:off x="893916" y="1340768"/>
            <a:ext cx="3476606" cy="426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3538" lvl="1" indent="-363538">
              <a:lnSpc>
                <a:spcPct val="120000"/>
              </a:lnSpc>
              <a:spcAft>
                <a:spcPct val="3000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kumimoji="1"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单设备监控</a:t>
            </a:r>
            <a:endParaRPr lang="zh-CN" altLang="en-US" sz="2000" b="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E988057-4AA0-C2E0-B880-738AF29BF545}"/>
              </a:ext>
            </a:extLst>
          </p:cNvPr>
          <p:cNvSpPr txBox="1"/>
          <p:nvPr/>
        </p:nvSpPr>
        <p:spPr>
          <a:xfrm>
            <a:off x="4511824" y="6031757"/>
            <a:ext cx="1888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Mapp View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BF8FF35-FD81-9110-0E7F-A65514A93B2E}"/>
              </a:ext>
            </a:extLst>
          </p:cNvPr>
          <p:cNvSpPr txBox="1"/>
          <p:nvPr/>
        </p:nvSpPr>
        <p:spPr>
          <a:xfrm>
            <a:off x="983432" y="2009475"/>
            <a:ext cx="2160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贝加莱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C10AFB-FC9D-2686-DF85-742E1492A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00" y="2723293"/>
            <a:ext cx="5447928" cy="306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831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104B2E-2074-58E4-461A-3C07F6A7BA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5584045-8D34-47A5-81B9-53AE2D9309B4}" type="slidenum">
              <a:rPr lang="en-US" altLang="zh-CN" smtClean="0"/>
              <a:pPr>
                <a:defRPr/>
              </a:pPr>
              <a:t>11</a:t>
            </a:fld>
            <a:endParaRPr lang="en-US" altLang="zh-CN" dirty="0"/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96826EBD-68E1-527B-052F-94B78FFAA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152" y="600223"/>
            <a:ext cx="536185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2. </a:t>
            </a:r>
            <a:r>
              <a:rPr kumimoji="1" lang="zh-CN" altLang="en-US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监视与报警模块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1D78F459-A172-386C-FAD6-7BF60B7F0A31}"/>
              </a:ext>
            </a:extLst>
          </p:cNvPr>
          <p:cNvSpPr/>
          <p:nvPr/>
        </p:nvSpPr>
        <p:spPr bwMode="auto">
          <a:xfrm>
            <a:off x="936486" y="1856364"/>
            <a:ext cx="10560114" cy="4885002"/>
          </a:xfrm>
          <a:prstGeom prst="roundRect">
            <a:avLst>
              <a:gd name="adj" fmla="val 7282"/>
            </a:avLst>
          </a:prstGeom>
          <a:solidFill>
            <a:schemeClr val="accent1">
              <a:lumMod val="40000"/>
              <a:lumOff val="60000"/>
            </a:schemeClr>
          </a:solidFill>
          <a:ln w="1905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6" name="Line 3">
            <a:extLst>
              <a:ext uri="{FF2B5EF4-FFF2-40B4-BE49-F238E27FC236}">
                <a16:creationId xmlns:a16="http://schemas.microsoft.com/office/drawing/2014/main" id="{73F6DF96-6509-95A5-5F2A-9FB638D485BA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64" y="1246554"/>
            <a:ext cx="4802188" cy="0"/>
          </a:xfrm>
          <a:prstGeom prst="line">
            <a:avLst/>
          </a:prstGeom>
          <a:noFill/>
          <a:ln w="127000" cmpd="tri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559D266-12E9-B78C-E825-F0D902DAE4CC}"/>
              </a:ext>
            </a:extLst>
          </p:cNvPr>
          <p:cNvSpPr txBox="1"/>
          <p:nvPr/>
        </p:nvSpPr>
        <p:spPr>
          <a:xfrm>
            <a:off x="893916" y="1340768"/>
            <a:ext cx="3476606" cy="426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3538" lvl="1" indent="-363538">
              <a:lnSpc>
                <a:spcPct val="120000"/>
              </a:lnSpc>
              <a:spcAft>
                <a:spcPct val="3000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kumimoji="1"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单设备监控</a:t>
            </a:r>
            <a:endParaRPr lang="zh-CN" altLang="en-US" sz="2000" b="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8BE87A-0D46-F64B-D717-9E167622FA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0" r="8066"/>
          <a:stretch/>
        </p:blipFill>
        <p:spPr>
          <a:xfrm>
            <a:off x="956637" y="2858670"/>
            <a:ext cx="4981916" cy="271193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E988057-4AA0-C2E0-B880-738AF29BF545}"/>
              </a:ext>
            </a:extLst>
          </p:cNvPr>
          <p:cNvSpPr txBox="1"/>
          <p:nvPr/>
        </p:nvSpPr>
        <p:spPr>
          <a:xfrm>
            <a:off x="3199595" y="5888445"/>
            <a:ext cx="1170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800" b="0" dirty="0">
                <a:latin typeface="+mj-ea"/>
                <a:ea typeface="+mj-ea"/>
                <a:cs typeface="Times New Roman" panose="02020603050405020304" pitchFamily="18" charset="0"/>
              </a:rPr>
              <a:t>主页面</a:t>
            </a:r>
            <a:r>
              <a:rPr kumimoji="1" lang="en-US" altLang="zh-CN" sz="1800" b="0" dirty="0">
                <a:latin typeface="+mj-ea"/>
                <a:ea typeface="+mj-ea"/>
                <a:cs typeface="Times New Roman" panose="02020603050405020304" pitchFamily="18" charset="0"/>
              </a:rPr>
              <a:t>UI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EC8A486-33EB-E4D0-E923-BFAB2EF4C9B6}"/>
              </a:ext>
            </a:extLst>
          </p:cNvPr>
          <p:cNvSpPr txBox="1"/>
          <p:nvPr/>
        </p:nvSpPr>
        <p:spPr>
          <a:xfrm>
            <a:off x="8256240" y="5888445"/>
            <a:ext cx="1512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800" b="0" dirty="0">
                <a:latin typeface="+mj-ea"/>
                <a:ea typeface="+mj-ea"/>
                <a:cs typeface="Times New Roman" panose="02020603050405020304" pitchFamily="18" charset="0"/>
              </a:rPr>
              <a:t>数据监视 </a:t>
            </a:r>
            <a:r>
              <a:rPr kumimoji="1" lang="en-US" altLang="zh-CN" sz="1800" b="0" dirty="0">
                <a:latin typeface="+mj-ea"/>
                <a:ea typeface="+mj-ea"/>
                <a:cs typeface="Times New Roman" panose="02020603050405020304" pitchFamily="18" charset="0"/>
              </a:rPr>
              <a:t>UI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E54B74F-747D-9FA1-266E-E6C173F9AD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1" r="8520"/>
          <a:stretch/>
        </p:blipFill>
        <p:spPr>
          <a:xfrm>
            <a:off x="6384032" y="2844373"/>
            <a:ext cx="4871482" cy="272623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82E1F66-E791-F4D8-9708-FFA00396FA69}"/>
              </a:ext>
            </a:extLst>
          </p:cNvPr>
          <p:cNvSpPr txBox="1"/>
          <p:nvPr/>
        </p:nvSpPr>
        <p:spPr>
          <a:xfrm>
            <a:off x="983432" y="2009475"/>
            <a:ext cx="15841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监控页面</a:t>
            </a:r>
          </a:p>
        </p:txBody>
      </p:sp>
    </p:spTree>
    <p:extLst>
      <p:ext uri="{BB962C8B-B14F-4D97-AF65-F5344CB8AC3E}">
        <p14:creationId xmlns:p14="http://schemas.microsoft.com/office/powerpoint/2010/main" val="3292090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104B2E-2074-58E4-461A-3C07F6A7BA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5584045-8D34-47A5-81B9-53AE2D9309B4}" type="slidenum">
              <a:rPr lang="en-US" altLang="zh-CN" smtClean="0"/>
              <a:pPr>
                <a:defRPr/>
              </a:pPr>
              <a:t>12</a:t>
            </a:fld>
            <a:endParaRPr lang="en-US" altLang="zh-CN" dirty="0"/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96826EBD-68E1-527B-052F-94B78FFAA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152" y="600223"/>
            <a:ext cx="536185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2. </a:t>
            </a:r>
            <a:r>
              <a:rPr kumimoji="1" lang="zh-CN" altLang="en-US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监视与报警模块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1D78F459-A172-386C-FAD6-7BF60B7F0A31}"/>
              </a:ext>
            </a:extLst>
          </p:cNvPr>
          <p:cNvSpPr/>
          <p:nvPr/>
        </p:nvSpPr>
        <p:spPr bwMode="auto">
          <a:xfrm>
            <a:off x="936486" y="1856364"/>
            <a:ext cx="10560114" cy="4885002"/>
          </a:xfrm>
          <a:prstGeom prst="roundRect">
            <a:avLst>
              <a:gd name="adj" fmla="val 7282"/>
            </a:avLst>
          </a:prstGeom>
          <a:solidFill>
            <a:schemeClr val="accent1">
              <a:lumMod val="40000"/>
              <a:lumOff val="60000"/>
            </a:schemeClr>
          </a:solidFill>
          <a:ln w="1905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6" name="Line 3">
            <a:extLst>
              <a:ext uri="{FF2B5EF4-FFF2-40B4-BE49-F238E27FC236}">
                <a16:creationId xmlns:a16="http://schemas.microsoft.com/office/drawing/2014/main" id="{73F6DF96-6509-95A5-5F2A-9FB638D485BA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64" y="1246554"/>
            <a:ext cx="4802188" cy="0"/>
          </a:xfrm>
          <a:prstGeom prst="line">
            <a:avLst/>
          </a:prstGeom>
          <a:noFill/>
          <a:ln w="127000" cmpd="tri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559D266-12E9-B78C-E825-F0D902DAE4CC}"/>
              </a:ext>
            </a:extLst>
          </p:cNvPr>
          <p:cNvSpPr txBox="1"/>
          <p:nvPr/>
        </p:nvSpPr>
        <p:spPr>
          <a:xfrm>
            <a:off x="893916" y="1340768"/>
            <a:ext cx="3476606" cy="426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3538" lvl="1" indent="-363538">
              <a:lnSpc>
                <a:spcPct val="120000"/>
              </a:lnSpc>
              <a:spcAft>
                <a:spcPct val="3000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kumimoji="1"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单设备监控</a:t>
            </a:r>
            <a:endParaRPr lang="zh-CN" altLang="en-US" sz="2000" b="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EC8A486-33EB-E4D0-E923-BFAB2EF4C9B6}"/>
              </a:ext>
            </a:extLst>
          </p:cNvPr>
          <p:cNvSpPr txBox="1"/>
          <p:nvPr/>
        </p:nvSpPr>
        <p:spPr>
          <a:xfrm>
            <a:off x="5334445" y="6209523"/>
            <a:ext cx="1764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b="0" dirty="0">
                <a:latin typeface="+mj-ea"/>
                <a:ea typeface="+mj-ea"/>
                <a:cs typeface="Times New Roman" panose="02020603050405020304" pitchFamily="18" charset="0"/>
              </a:rPr>
              <a:t>HMI</a:t>
            </a:r>
            <a:r>
              <a:rPr kumimoji="1" lang="zh-CN" altLang="en-US" sz="1800" b="0" dirty="0">
                <a:latin typeface="+mj-ea"/>
                <a:ea typeface="+mj-ea"/>
                <a:cs typeface="Times New Roman" panose="02020603050405020304" pitchFamily="18" charset="0"/>
              </a:rPr>
              <a:t>屏幕控制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D34356F-CB52-145C-65E7-2869B74E8A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72" y="2113410"/>
            <a:ext cx="5328592" cy="39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66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104B2E-2074-58E4-461A-3C07F6A7BA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5584045-8D34-47A5-81B9-53AE2D9309B4}" type="slidenum">
              <a:rPr lang="en-US" altLang="zh-CN" smtClean="0"/>
              <a:pPr>
                <a:defRPr/>
              </a:pPr>
              <a:t>13</a:t>
            </a:fld>
            <a:endParaRPr lang="en-US" altLang="zh-CN" dirty="0"/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96826EBD-68E1-527B-052F-94B78FFAA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152" y="600223"/>
            <a:ext cx="536185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2. </a:t>
            </a:r>
            <a:r>
              <a:rPr kumimoji="1" lang="zh-CN" altLang="en-US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监视与报警模块</a:t>
            </a:r>
          </a:p>
        </p:txBody>
      </p:sp>
      <p:sp>
        <p:nvSpPr>
          <p:cNvPr id="106" name="Line 3">
            <a:extLst>
              <a:ext uri="{FF2B5EF4-FFF2-40B4-BE49-F238E27FC236}">
                <a16:creationId xmlns:a16="http://schemas.microsoft.com/office/drawing/2014/main" id="{73F6DF96-6509-95A5-5F2A-9FB638D485BA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64" y="1246554"/>
            <a:ext cx="4802188" cy="0"/>
          </a:xfrm>
          <a:prstGeom prst="line">
            <a:avLst/>
          </a:prstGeom>
          <a:noFill/>
          <a:ln w="127000" cmpd="tri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2FD2B5D-C4DC-53E1-6BEC-87A252138517}"/>
              </a:ext>
            </a:extLst>
          </p:cNvPr>
          <p:cNvSpPr/>
          <p:nvPr/>
        </p:nvSpPr>
        <p:spPr bwMode="auto">
          <a:xfrm>
            <a:off x="861764" y="1856300"/>
            <a:ext cx="10994876" cy="4669040"/>
          </a:xfrm>
          <a:prstGeom prst="roundRect">
            <a:avLst>
              <a:gd name="adj" fmla="val 7282"/>
            </a:avLst>
          </a:prstGeom>
          <a:solidFill>
            <a:srgbClr val="DCF1F8"/>
          </a:solidFill>
          <a:ln w="1905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18370AA-AF19-5C4D-111E-F01605F49610}"/>
              </a:ext>
            </a:extLst>
          </p:cNvPr>
          <p:cNvSpPr txBox="1"/>
          <p:nvPr/>
        </p:nvSpPr>
        <p:spPr>
          <a:xfrm>
            <a:off x="861764" y="1327780"/>
            <a:ext cx="4226124" cy="426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3538" lvl="1" indent="-363538">
              <a:lnSpc>
                <a:spcPct val="120000"/>
              </a:lnSpc>
              <a:spcAft>
                <a:spcPct val="3000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kumimoji="1"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多设备监控原理</a:t>
            </a:r>
            <a:r>
              <a:rPr kumimoji="1" lang="en-US" altLang="zh-CN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: Modbus TCP</a:t>
            </a:r>
            <a:endParaRPr lang="zh-CN" altLang="en-US" sz="2000" b="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8B89E70-BBB2-D544-9A01-C23888A4D6EC}"/>
              </a:ext>
            </a:extLst>
          </p:cNvPr>
          <p:cNvSpPr txBox="1"/>
          <p:nvPr/>
        </p:nvSpPr>
        <p:spPr>
          <a:xfrm>
            <a:off x="983432" y="2009475"/>
            <a:ext cx="15841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基本信息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B949E13-AAD2-72E3-4847-BF70722C4067}"/>
              </a:ext>
            </a:extLst>
          </p:cNvPr>
          <p:cNvSpPr txBox="1"/>
          <p:nvPr/>
        </p:nvSpPr>
        <p:spPr>
          <a:xfrm>
            <a:off x="1415480" y="2511770"/>
            <a:ext cx="10153128" cy="3269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  <a:latin typeface="+mj-ea"/>
                <a:ea typeface="+mj-ea"/>
              </a:rPr>
              <a:t>Modbus</a:t>
            </a:r>
            <a:r>
              <a:rPr lang="zh-CN" altLang="en-US" sz="2000" dirty="0">
                <a:latin typeface="+mj-ea"/>
                <a:ea typeface="+mj-ea"/>
              </a:rPr>
              <a:t>通讯协议，是</a:t>
            </a:r>
            <a:r>
              <a:rPr lang="en-US" altLang="zh-CN" sz="2000" dirty="0" err="1">
                <a:latin typeface="+mj-ea"/>
                <a:ea typeface="+mj-ea"/>
              </a:rPr>
              <a:t>Modicon</a:t>
            </a:r>
            <a:r>
              <a:rPr lang="en-US" altLang="zh-CN" sz="2000" dirty="0">
                <a:latin typeface="+mj-ea"/>
                <a:ea typeface="+mj-ea"/>
              </a:rPr>
              <a:t> PLC</a:t>
            </a:r>
            <a:r>
              <a:rPr lang="zh-CN" altLang="en-US" sz="2000" dirty="0">
                <a:latin typeface="+mj-ea"/>
                <a:ea typeface="+mj-ea"/>
              </a:rPr>
              <a:t>所指定的资料交换通讯接口标准，于</a:t>
            </a:r>
            <a:r>
              <a:rPr lang="en-US" altLang="zh-CN" sz="2000" dirty="0">
                <a:latin typeface="+mj-ea"/>
                <a:ea typeface="+mj-ea"/>
              </a:rPr>
              <a:t>1979</a:t>
            </a:r>
            <a:r>
              <a:rPr lang="zh-CN" altLang="en-US" sz="2000" dirty="0">
                <a:latin typeface="+mj-ea"/>
                <a:ea typeface="+mj-ea"/>
              </a:rPr>
              <a:t>年首先制定串行通信标准，于</a:t>
            </a:r>
            <a:r>
              <a:rPr lang="en-US" altLang="zh-CN" sz="2000" dirty="0">
                <a:latin typeface="+mj-ea"/>
                <a:ea typeface="+mj-ea"/>
              </a:rPr>
              <a:t>1997</a:t>
            </a:r>
            <a:r>
              <a:rPr lang="zh-CN" altLang="en-US" sz="2000" dirty="0">
                <a:latin typeface="+mj-ea"/>
                <a:ea typeface="+mj-ea"/>
              </a:rPr>
              <a:t>年制定网络通信标准（</a:t>
            </a:r>
            <a:r>
              <a:rPr lang="en-US" altLang="zh-CN" sz="2000" dirty="0">
                <a:latin typeface="+mj-ea"/>
                <a:ea typeface="+mj-ea"/>
              </a:rPr>
              <a:t>Modbus/TCP</a:t>
            </a:r>
            <a:r>
              <a:rPr lang="zh-CN" altLang="en-US" sz="2000" dirty="0">
                <a:latin typeface="+mj-ea"/>
                <a:ea typeface="+mj-ea"/>
              </a:rPr>
              <a:t>）。</a:t>
            </a:r>
            <a:r>
              <a:rPr lang="en-US" altLang="zh-CN" sz="2000" dirty="0">
                <a:latin typeface="+mj-ea"/>
                <a:ea typeface="+mj-ea"/>
              </a:rPr>
              <a:t>Modbus</a:t>
            </a:r>
            <a:r>
              <a:rPr lang="zh-CN" altLang="en-US" sz="2000" dirty="0">
                <a:latin typeface="+mj-ea"/>
                <a:ea typeface="+mj-ea"/>
              </a:rPr>
              <a:t>通讯协议属于</a:t>
            </a:r>
            <a:r>
              <a:rPr lang="en-US" altLang="zh-CN" sz="2000" dirty="0">
                <a:latin typeface="+mj-ea"/>
                <a:ea typeface="+mj-ea"/>
              </a:rPr>
              <a:t>OSI</a:t>
            </a:r>
            <a:r>
              <a:rPr lang="zh-CN" altLang="en-US" sz="2000" dirty="0">
                <a:latin typeface="+mj-ea"/>
                <a:ea typeface="+mj-ea"/>
              </a:rPr>
              <a:t>所定义的通信层次的</a:t>
            </a:r>
            <a:r>
              <a:rPr lang="zh-CN" altLang="en-US" sz="2000" dirty="0">
                <a:solidFill>
                  <a:srgbClr val="FF0000"/>
                </a:solidFill>
                <a:latin typeface="+mj-ea"/>
                <a:ea typeface="+mj-ea"/>
              </a:rPr>
              <a:t>第七层</a:t>
            </a:r>
            <a:r>
              <a:rPr lang="zh-CN" altLang="en-US" sz="2000" dirty="0">
                <a:latin typeface="+mj-ea"/>
                <a:ea typeface="+mj-ea"/>
              </a:rPr>
              <a:t>应用层（</a:t>
            </a:r>
            <a:r>
              <a:rPr lang="en-US" altLang="zh-CN" sz="2000" dirty="0">
                <a:latin typeface="+mj-ea"/>
                <a:ea typeface="+mj-ea"/>
              </a:rPr>
              <a:t>Application Layer</a:t>
            </a:r>
            <a:r>
              <a:rPr lang="zh-CN" altLang="en-US" sz="2000" dirty="0">
                <a:latin typeface="+mj-ea"/>
                <a:ea typeface="+mj-ea"/>
              </a:rPr>
              <a:t>）。</a:t>
            </a:r>
            <a:endParaRPr lang="en-US" altLang="zh-CN" sz="2000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j-ea"/>
                <a:ea typeface="+mj-ea"/>
              </a:rPr>
              <a:t>其通讯形式为</a:t>
            </a:r>
            <a:r>
              <a:rPr lang="en-US" altLang="zh-CN" sz="2000" dirty="0">
                <a:latin typeface="+mj-ea"/>
                <a:ea typeface="+mj-ea"/>
              </a:rPr>
              <a:t>Client/Server</a:t>
            </a:r>
            <a:r>
              <a:rPr lang="zh-CN" altLang="en-US" sz="2000" dirty="0">
                <a:latin typeface="+mj-ea"/>
                <a:ea typeface="+mj-ea"/>
              </a:rPr>
              <a:t>或者称为</a:t>
            </a:r>
            <a:r>
              <a:rPr lang="en-US" altLang="zh-CN" sz="2000" dirty="0">
                <a:solidFill>
                  <a:srgbClr val="FF0000"/>
                </a:solidFill>
                <a:latin typeface="+mj-ea"/>
                <a:ea typeface="+mj-ea"/>
              </a:rPr>
              <a:t>Master/Slave</a:t>
            </a:r>
            <a:r>
              <a:rPr lang="zh-CN" altLang="en-US" sz="2000" dirty="0">
                <a:latin typeface="+mj-ea"/>
                <a:ea typeface="+mj-ea"/>
              </a:rPr>
              <a:t>。由于</a:t>
            </a:r>
            <a:r>
              <a:rPr lang="en-US" altLang="zh-CN" sz="2000" dirty="0">
                <a:latin typeface="+mj-ea"/>
                <a:ea typeface="+mj-ea"/>
              </a:rPr>
              <a:t>Modbus</a:t>
            </a:r>
            <a:r>
              <a:rPr lang="zh-CN" altLang="en-US" sz="2000" dirty="0">
                <a:latin typeface="+mj-ea"/>
                <a:ea typeface="+mj-ea"/>
              </a:rPr>
              <a:t>协议只在</a:t>
            </a:r>
            <a:r>
              <a:rPr lang="en-US" altLang="zh-CN" sz="2000" dirty="0">
                <a:latin typeface="+mj-ea"/>
                <a:ea typeface="+mj-ea"/>
              </a:rPr>
              <a:t>OSI</a:t>
            </a:r>
            <a:r>
              <a:rPr lang="zh-CN" altLang="en-US" sz="2000" dirty="0">
                <a:latin typeface="+mj-ea"/>
                <a:ea typeface="+mj-ea"/>
              </a:rPr>
              <a:t>层次结构的应用层中做出定义，因此，</a:t>
            </a:r>
            <a:r>
              <a:rPr lang="en-US" altLang="zh-CN" sz="2000" dirty="0">
                <a:latin typeface="+mj-ea"/>
                <a:ea typeface="+mj-ea"/>
              </a:rPr>
              <a:t>Modbus</a:t>
            </a:r>
            <a:r>
              <a:rPr lang="zh-CN" altLang="en-US" sz="2000" dirty="0">
                <a:latin typeface="+mj-ea"/>
                <a:ea typeface="+mj-ea"/>
              </a:rPr>
              <a:t>既可运行在</a:t>
            </a:r>
            <a:r>
              <a:rPr lang="en-US" altLang="zh-CN" sz="2000" dirty="0">
                <a:latin typeface="+mj-ea"/>
                <a:ea typeface="+mj-ea"/>
              </a:rPr>
              <a:t>RS232, RS485, RS422</a:t>
            </a:r>
            <a:r>
              <a:rPr lang="zh-CN" altLang="en-US" sz="2000" dirty="0">
                <a:latin typeface="+mj-ea"/>
                <a:ea typeface="+mj-ea"/>
              </a:rPr>
              <a:t>上，也可运行在以太网路上。</a:t>
            </a:r>
          </a:p>
        </p:txBody>
      </p:sp>
    </p:spTree>
    <p:extLst>
      <p:ext uri="{BB962C8B-B14F-4D97-AF65-F5344CB8AC3E}">
        <p14:creationId xmlns:p14="http://schemas.microsoft.com/office/powerpoint/2010/main" val="2679638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104B2E-2074-58E4-461A-3C07F6A7BA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5584045-8D34-47A5-81B9-53AE2D9309B4}" type="slidenum">
              <a:rPr lang="en-US" altLang="zh-CN" smtClean="0"/>
              <a:pPr>
                <a:defRPr/>
              </a:pPr>
              <a:t>14</a:t>
            </a:fld>
            <a:endParaRPr lang="en-US" altLang="zh-CN" dirty="0"/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96826EBD-68E1-527B-052F-94B78FFAA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152" y="600223"/>
            <a:ext cx="536185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2. </a:t>
            </a:r>
            <a:r>
              <a:rPr kumimoji="1" lang="zh-CN" altLang="en-US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监视与报警模块</a:t>
            </a:r>
          </a:p>
        </p:txBody>
      </p:sp>
      <p:sp>
        <p:nvSpPr>
          <p:cNvPr id="106" name="Line 3">
            <a:extLst>
              <a:ext uri="{FF2B5EF4-FFF2-40B4-BE49-F238E27FC236}">
                <a16:creationId xmlns:a16="http://schemas.microsoft.com/office/drawing/2014/main" id="{73F6DF96-6509-95A5-5F2A-9FB638D485BA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64" y="1246554"/>
            <a:ext cx="4802188" cy="0"/>
          </a:xfrm>
          <a:prstGeom prst="line">
            <a:avLst/>
          </a:prstGeom>
          <a:noFill/>
          <a:ln w="127000" cmpd="tri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2FD2B5D-C4DC-53E1-6BEC-87A252138517}"/>
              </a:ext>
            </a:extLst>
          </p:cNvPr>
          <p:cNvSpPr/>
          <p:nvPr/>
        </p:nvSpPr>
        <p:spPr bwMode="auto">
          <a:xfrm>
            <a:off x="861764" y="1856300"/>
            <a:ext cx="10994876" cy="4669044"/>
          </a:xfrm>
          <a:prstGeom prst="roundRect">
            <a:avLst>
              <a:gd name="adj" fmla="val 7282"/>
            </a:avLst>
          </a:prstGeom>
          <a:solidFill>
            <a:srgbClr val="DCF1F8"/>
          </a:solidFill>
          <a:ln w="1905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18370AA-AF19-5C4D-111E-F01605F49610}"/>
              </a:ext>
            </a:extLst>
          </p:cNvPr>
          <p:cNvSpPr txBox="1"/>
          <p:nvPr/>
        </p:nvSpPr>
        <p:spPr>
          <a:xfrm>
            <a:off x="861764" y="1327780"/>
            <a:ext cx="4226124" cy="426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3538" lvl="1" indent="-363538">
              <a:lnSpc>
                <a:spcPct val="120000"/>
              </a:lnSpc>
              <a:spcAft>
                <a:spcPct val="3000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kumimoji="1"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多设备监控原理</a:t>
            </a:r>
            <a:r>
              <a:rPr kumimoji="1" lang="en-US" altLang="zh-CN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: Modbus TCP</a:t>
            </a:r>
            <a:endParaRPr lang="zh-CN" altLang="en-US" sz="2000" b="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8B89E70-BBB2-D544-9A01-C23888A4D6EC}"/>
              </a:ext>
            </a:extLst>
          </p:cNvPr>
          <p:cNvSpPr txBox="1"/>
          <p:nvPr/>
        </p:nvSpPr>
        <p:spPr>
          <a:xfrm>
            <a:off x="983432" y="2009475"/>
            <a:ext cx="15841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通讯原理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B949E13-AAD2-72E3-4847-BF70722C4067}"/>
              </a:ext>
            </a:extLst>
          </p:cNvPr>
          <p:cNvSpPr txBox="1"/>
          <p:nvPr/>
        </p:nvSpPr>
        <p:spPr>
          <a:xfrm>
            <a:off x="1415480" y="2511770"/>
            <a:ext cx="10153128" cy="3731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j-ea"/>
                <a:ea typeface="+mj-ea"/>
              </a:rPr>
              <a:t>Modbus</a:t>
            </a:r>
            <a:r>
              <a:rPr lang="zh-CN" altLang="en-US" sz="2000" dirty="0">
                <a:latin typeface="+mj-ea"/>
                <a:ea typeface="+mj-ea"/>
              </a:rPr>
              <a:t>的通讯方式是</a:t>
            </a:r>
            <a:r>
              <a:rPr lang="en-US" altLang="zh-CN" sz="2000" dirty="0">
                <a:solidFill>
                  <a:srgbClr val="FF0000"/>
                </a:solidFill>
                <a:latin typeface="+mj-ea"/>
                <a:ea typeface="+mj-ea"/>
              </a:rPr>
              <a:t>Master/Slave</a:t>
            </a:r>
            <a:r>
              <a:rPr lang="zh-CN" altLang="en-US" sz="2000" dirty="0">
                <a:latin typeface="+mj-ea"/>
                <a:ea typeface="+mj-ea"/>
              </a:rPr>
              <a:t>（主</a:t>
            </a:r>
            <a:r>
              <a:rPr lang="en-US" altLang="zh-CN" sz="2000" dirty="0">
                <a:latin typeface="+mj-ea"/>
                <a:ea typeface="+mj-ea"/>
              </a:rPr>
              <a:t>/</a:t>
            </a:r>
            <a:r>
              <a:rPr lang="zh-CN" altLang="en-US" sz="2000" dirty="0">
                <a:latin typeface="+mj-ea"/>
                <a:ea typeface="+mj-ea"/>
              </a:rPr>
              <a:t>从）方式，在串行总线上</a:t>
            </a:r>
            <a:r>
              <a:rPr lang="en-US" altLang="zh-CN" sz="2000" dirty="0">
                <a:latin typeface="+mj-ea"/>
                <a:ea typeface="+mj-ea"/>
              </a:rPr>
              <a:t>Modbus</a:t>
            </a:r>
            <a:r>
              <a:rPr lang="zh-CN" altLang="en-US" sz="2000" dirty="0">
                <a:latin typeface="+mj-ea"/>
                <a:ea typeface="+mj-ea"/>
              </a:rPr>
              <a:t>只能以单主多从的方式进行通讯，而在以太网路上</a:t>
            </a:r>
            <a:r>
              <a:rPr lang="en-US" altLang="zh-CN" sz="2000" dirty="0">
                <a:latin typeface="+mj-ea"/>
                <a:ea typeface="+mj-ea"/>
              </a:rPr>
              <a:t>Modbus</a:t>
            </a:r>
            <a:r>
              <a:rPr lang="zh-CN" altLang="en-US" sz="2000" dirty="0">
                <a:latin typeface="+mj-ea"/>
                <a:ea typeface="+mj-ea"/>
              </a:rPr>
              <a:t>的通讯方式可以支持多主多从。</a:t>
            </a:r>
            <a:endParaRPr lang="en-US" altLang="zh-CN" sz="2000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j-ea"/>
                <a:ea typeface="+mj-ea"/>
              </a:rPr>
              <a:t>在</a:t>
            </a:r>
            <a:r>
              <a:rPr lang="en-US" altLang="zh-CN" sz="2000" dirty="0">
                <a:latin typeface="+mj-ea"/>
                <a:ea typeface="+mj-ea"/>
              </a:rPr>
              <a:t>Modbus</a:t>
            </a:r>
            <a:r>
              <a:rPr lang="zh-CN" altLang="en-US" sz="2000" dirty="0">
                <a:latin typeface="+mj-ea"/>
                <a:ea typeface="+mj-ea"/>
              </a:rPr>
              <a:t>网路中，一定要有一方扮演</a:t>
            </a:r>
            <a:r>
              <a:rPr lang="en-US" altLang="zh-CN" sz="2000" dirty="0">
                <a:latin typeface="+mj-ea"/>
                <a:ea typeface="+mj-ea"/>
              </a:rPr>
              <a:t>Master</a:t>
            </a:r>
            <a:r>
              <a:rPr lang="zh-CN" altLang="en-US" sz="2000" dirty="0">
                <a:latin typeface="+mj-ea"/>
                <a:ea typeface="+mj-ea"/>
              </a:rPr>
              <a:t>，并主动发送</a:t>
            </a:r>
            <a:r>
              <a:rPr lang="en-US" altLang="zh-CN" sz="2000" dirty="0">
                <a:latin typeface="+mj-ea"/>
                <a:ea typeface="+mj-ea"/>
              </a:rPr>
              <a:t>Query Message</a:t>
            </a:r>
            <a:r>
              <a:rPr lang="zh-CN" altLang="en-US" sz="2000" dirty="0">
                <a:latin typeface="+mj-ea"/>
                <a:ea typeface="+mj-ea"/>
              </a:rPr>
              <a:t>给对应的</a:t>
            </a:r>
            <a:r>
              <a:rPr lang="en-US" altLang="zh-CN" sz="2000" dirty="0">
                <a:latin typeface="+mj-ea"/>
                <a:ea typeface="+mj-ea"/>
              </a:rPr>
              <a:t>Slave</a:t>
            </a:r>
            <a:r>
              <a:rPr lang="zh-CN" altLang="en-US" sz="2000" dirty="0">
                <a:latin typeface="+mj-ea"/>
                <a:ea typeface="+mj-ea"/>
              </a:rPr>
              <a:t>方。</a:t>
            </a:r>
            <a:r>
              <a:rPr lang="en-US" altLang="zh-CN" sz="2000" dirty="0">
                <a:latin typeface="+mj-ea"/>
                <a:ea typeface="+mj-ea"/>
              </a:rPr>
              <a:t>Slave</a:t>
            </a:r>
            <a:r>
              <a:rPr lang="zh-CN" altLang="en-US" sz="2000" dirty="0">
                <a:latin typeface="+mj-ea"/>
                <a:ea typeface="+mj-ea"/>
              </a:rPr>
              <a:t>一旦收到消息后，马上根据</a:t>
            </a:r>
            <a:r>
              <a:rPr lang="en-US" altLang="zh-CN" sz="2000" dirty="0">
                <a:latin typeface="+mj-ea"/>
                <a:ea typeface="+mj-ea"/>
              </a:rPr>
              <a:t>Query Message</a:t>
            </a:r>
            <a:r>
              <a:rPr lang="zh-CN" altLang="en-US" sz="2000" dirty="0">
                <a:latin typeface="+mj-ea"/>
                <a:ea typeface="+mj-ea"/>
              </a:rPr>
              <a:t>中的内容准备</a:t>
            </a:r>
            <a:r>
              <a:rPr lang="en-US" altLang="zh-CN" sz="2000" dirty="0">
                <a:latin typeface="+mj-ea"/>
                <a:ea typeface="+mj-ea"/>
              </a:rPr>
              <a:t>Response Message</a:t>
            </a:r>
            <a:r>
              <a:rPr lang="zh-CN" altLang="en-US" sz="2000" dirty="0">
                <a:latin typeface="+mj-ea"/>
                <a:ea typeface="+mj-ea"/>
              </a:rPr>
              <a:t>并回送给</a:t>
            </a:r>
            <a:r>
              <a:rPr lang="en-US" altLang="zh-CN" sz="2000" dirty="0">
                <a:latin typeface="+mj-ea"/>
                <a:ea typeface="+mj-ea"/>
              </a:rPr>
              <a:t>Master</a:t>
            </a:r>
            <a:r>
              <a:rPr lang="zh-CN" altLang="en-US" sz="2000" dirty="0">
                <a:latin typeface="+mj-ea"/>
                <a:ea typeface="+mj-ea"/>
              </a:rPr>
              <a:t>。</a:t>
            </a:r>
            <a:r>
              <a:rPr lang="en-US" altLang="zh-CN" sz="2000" dirty="0">
                <a:latin typeface="+mj-ea"/>
                <a:ea typeface="+mj-ea"/>
              </a:rPr>
              <a:t>Master</a:t>
            </a:r>
            <a:r>
              <a:rPr lang="zh-CN" altLang="en-US" sz="2000" dirty="0">
                <a:latin typeface="+mj-ea"/>
                <a:ea typeface="+mj-ea"/>
              </a:rPr>
              <a:t>是以地址号来区分不同的</a:t>
            </a:r>
            <a:r>
              <a:rPr lang="en-US" altLang="zh-CN" sz="2000" dirty="0">
                <a:latin typeface="+mj-ea"/>
                <a:ea typeface="+mj-ea"/>
              </a:rPr>
              <a:t>Slave</a:t>
            </a:r>
            <a:r>
              <a:rPr lang="zh-CN" altLang="en-US" sz="2000" dirty="0">
                <a:latin typeface="+mj-ea"/>
                <a:ea typeface="+mj-ea"/>
              </a:rPr>
              <a:t>，因此在</a:t>
            </a:r>
            <a:r>
              <a:rPr lang="zh-CN" altLang="en-US" sz="2000" dirty="0">
                <a:solidFill>
                  <a:srgbClr val="FF0000"/>
                </a:solidFill>
                <a:latin typeface="+mj-ea"/>
                <a:ea typeface="+mj-ea"/>
              </a:rPr>
              <a:t>同一个</a:t>
            </a:r>
            <a:r>
              <a:rPr lang="en-US" altLang="zh-CN" sz="2000" dirty="0">
                <a:solidFill>
                  <a:srgbClr val="FF0000"/>
                </a:solidFill>
                <a:latin typeface="+mj-ea"/>
                <a:ea typeface="+mj-ea"/>
              </a:rPr>
              <a:t>Modbus</a:t>
            </a:r>
            <a:r>
              <a:rPr lang="zh-CN" altLang="en-US" sz="2000" dirty="0">
                <a:solidFill>
                  <a:srgbClr val="FF0000"/>
                </a:solidFill>
                <a:latin typeface="+mj-ea"/>
                <a:ea typeface="+mj-ea"/>
              </a:rPr>
              <a:t>网路中不允许存在拥有相同地址号的</a:t>
            </a:r>
            <a:r>
              <a:rPr lang="en-US" altLang="zh-CN" sz="2000" dirty="0">
                <a:solidFill>
                  <a:srgbClr val="FF0000"/>
                </a:solidFill>
                <a:latin typeface="+mj-ea"/>
                <a:ea typeface="+mj-ea"/>
              </a:rPr>
              <a:t>Slave</a:t>
            </a:r>
            <a:r>
              <a:rPr lang="zh-CN" altLang="en-US" sz="2000" dirty="0">
                <a:latin typeface="+mj-ea"/>
                <a:ea typeface="+mj-ea"/>
              </a:rPr>
              <a:t>。</a:t>
            </a:r>
            <a:endParaRPr lang="en-US" altLang="zh-CN" sz="2000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j-ea"/>
                <a:ea typeface="+mj-ea"/>
              </a:rPr>
              <a:t>一般情况下，当</a:t>
            </a:r>
            <a:r>
              <a:rPr lang="en-US" altLang="zh-CN" sz="2000" dirty="0">
                <a:latin typeface="+mj-ea"/>
                <a:ea typeface="+mj-ea"/>
              </a:rPr>
              <a:t>PLC</a:t>
            </a:r>
            <a:r>
              <a:rPr lang="zh-CN" altLang="en-US" sz="2000" dirty="0">
                <a:latin typeface="+mj-ea"/>
                <a:ea typeface="+mj-ea"/>
              </a:rPr>
              <a:t>和仪表、电表、执行机构等设备通讯时，</a:t>
            </a:r>
            <a:r>
              <a:rPr lang="en-US" altLang="zh-CN" sz="2000" dirty="0">
                <a:latin typeface="+mj-ea"/>
                <a:ea typeface="+mj-ea"/>
              </a:rPr>
              <a:t>PLC</a:t>
            </a:r>
            <a:r>
              <a:rPr lang="zh-CN" altLang="en-US" sz="2000" dirty="0">
                <a:latin typeface="+mj-ea"/>
                <a:ea typeface="+mj-ea"/>
              </a:rPr>
              <a:t>可作为</a:t>
            </a:r>
            <a:r>
              <a:rPr lang="en-US" altLang="zh-CN" sz="2000" dirty="0">
                <a:latin typeface="+mj-ea"/>
                <a:ea typeface="+mj-ea"/>
              </a:rPr>
              <a:t>Master</a:t>
            </a:r>
            <a:r>
              <a:rPr lang="zh-CN" altLang="en-US" sz="2000" dirty="0">
                <a:latin typeface="+mj-ea"/>
                <a:ea typeface="+mj-ea"/>
              </a:rPr>
              <a:t>；而当</a:t>
            </a:r>
            <a:r>
              <a:rPr lang="en-US" altLang="zh-CN" sz="2000" dirty="0">
                <a:latin typeface="+mj-ea"/>
                <a:ea typeface="+mj-ea"/>
              </a:rPr>
              <a:t>PLC</a:t>
            </a:r>
            <a:r>
              <a:rPr lang="zh-CN" altLang="en-US" sz="2000" dirty="0">
                <a:latin typeface="+mj-ea"/>
                <a:ea typeface="+mj-ea"/>
              </a:rPr>
              <a:t>与</a:t>
            </a:r>
            <a:r>
              <a:rPr lang="en-US" altLang="zh-CN" sz="2000" dirty="0">
                <a:latin typeface="+mj-ea"/>
                <a:ea typeface="+mj-ea"/>
              </a:rPr>
              <a:t>HMI</a:t>
            </a:r>
            <a:r>
              <a:rPr lang="zh-CN" altLang="en-US" sz="2000" dirty="0">
                <a:latin typeface="+mj-ea"/>
                <a:ea typeface="+mj-ea"/>
              </a:rPr>
              <a:t>设备（触摸屏）或者上位计算机进行通讯时，</a:t>
            </a:r>
            <a:r>
              <a:rPr lang="en-US" altLang="zh-CN" sz="2000" dirty="0">
                <a:latin typeface="+mj-ea"/>
                <a:ea typeface="+mj-ea"/>
              </a:rPr>
              <a:t>PLC</a:t>
            </a:r>
            <a:r>
              <a:rPr lang="zh-CN" altLang="en-US" sz="2000" dirty="0">
                <a:latin typeface="+mj-ea"/>
                <a:ea typeface="+mj-ea"/>
              </a:rPr>
              <a:t>通常作为</a:t>
            </a:r>
            <a:r>
              <a:rPr lang="en-US" altLang="zh-CN" sz="2000" dirty="0">
                <a:latin typeface="+mj-ea"/>
                <a:ea typeface="+mj-ea"/>
              </a:rPr>
              <a:t>Slave</a:t>
            </a:r>
            <a:r>
              <a:rPr lang="zh-CN" altLang="en-US" sz="2000" dirty="0">
                <a:latin typeface="+mj-ea"/>
                <a:ea typeface="+mj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514091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104B2E-2074-58E4-461A-3C07F6A7BA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5584045-8D34-47A5-81B9-53AE2D9309B4}" type="slidenum">
              <a:rPr lang="en-US" altLang="zh-CN" smtClean="0"/>
              <a:pPr>
                <a:defRPr/>
              </a:pPr>
              <a:t>15</a:t>
            </a:fld>
            <a:endParaRPr lang="en-US" altLang="zh-CN" dirty="0"/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96826EBD-68E1-527B-052F-94B78FFAA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152" y="600223"/>
            <a:ext cx="536185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2. </a:t>
            </a:r>
            <a:r>
              <a:rPr kumimoji="1" lang="zh-CN" altLang="en-US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监视与报警模块</a:t>
            </a:r>
          </a:p>
        </p:txBody>
      </p:sp>
      <p:sp>
        <p:nvSpPr>
          <p:cNvPr id="106" name="Line 3">
            <a:extLst>
              <a:ext uri="{FF2B5EF4-FFF2-40B4-BE49-F238E27FC236}">
                <a16:creationId xmlns:a16="http://schemas.microsoft.com/office/drawing/2014/main" id="{73F6DF96-6509-95A5-5F2A-9FB638D485BA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64" y="1246554"/>
            <a:ext cx="4802188" cy="0"/>
          </a:xfrm>
          <a:prstGeom prst="line">
            <a:avLst/>
          </a:prstGeom>
          <a:noFill/>
          <a:ln w="127000" cmpd="tri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2FD2B5D-C4DC-53E1-6BEC-87A252138517}"/>
              </a:ext>
            </a:extLst>
          </p:cNvPr>
          <p:cNvSpPr/>
          <p:nvPr/>
        </p:nvSpPr>
        <p:spPr bwMode="auto">
          <a:xfrm>
            <a:off x="861764" y="1856300"/>
            <a:ext cx="10994876" cy="4669044"/>
          </a:xfrm>
          <a:prstGeom prst="roundRect">
            <a:avLst>
              <a:gd name="adj" fmla="val 7282"/>
            </a:avLst>
          </a:prstGeom>
          <a:solidFill>
            <a:srgbClr val="DCF1F8"/>
          </a:solidFill>
          <a:ln w="1905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18370AA-AF19-5C4D-111E-F01605F49610}"/>
              </a:ext>
            </a:extLst>
          </p:cNvPr>
          <p:cNvSpPr txBox="1"/>
          <p:nvPr/>
        </p:nvSpPr>
        <p:spPr>
          <a:xfrm>
            <a:off x="861764" y="1327780"/>
            <a:ext cx="4226124" cy="426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3538" lvl="1" indent="-363538">
              <a:lnSpc>
                <a:spcPct val="120000"/>
              </a:lnSpc>
              <a:spcAft>
                <a:spcPct val="3000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kumimoji="1"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多设备监控原理</a:t>
            </a:r>
            <a:r>
              <a:rPr kumimoji="1" lang="en-US" altLang="zh-CN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: Modbus TCP</a:t>
            </a:r>
            <a:endParaRPr lang="zh-CN" altLang="en-US" sz="2000" b="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8B89E70-BBB2-D544-9A01-C23888A4D6EC}"/>
              </a:ext>
            </a:extLst>
          </p:cNvPr>
          <p:cNvSpPr txBox="1"/>
          <p:nvPr/>
        </p:nvSpPr>
        <p:spPr>
          <a:xfrm>
            <a:off x="983432" y="2009475"/>
            <a:ext cx="15841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通讯协议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B949E13-AAD2-72E3-4847-BF70722C4067}"/>
              </a:ext>
            </a:extLst>
          </p:cNvPr>
          <p:cNvSpPr txBox="1"/>
          <p:nvPr/>
        </p:nvSpPr>
        <p:spPr>
          <a:xfrm>
            <a:off x="2188424" y="3254824"/>
            <a:ext cx="2880320" cy="1422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每一次</a:t>
            </a:r>
            <a:r>
              <a:rPr lang="en-US" altLang="zh-CN" sz="2000" dirty="0">
                <a:latin typeface="+mj-ea"/>
                <a:ea typeface="+mj-ea"/>
              </a:rPr>
              <a:t>Master</a:t>
            </a:r>
            <a:r>
              <a:rPr lang="zh-CN" altLang="en-US" sz="2000" dirty="0">
                <a:latin typeface="+mj-ea"/>
                <a:ea typeface="+mj-ea"/>
              </a:rPr>
              <a:t>和</a:t>
            </a:r>
            <a:r>
              <a:rPr lang="en-US" altLang="zh-CN" sz="2000" dirty="0">
                <a:latin typeface="+mj-ea"/>
                <a:ea typeface="+mj-ea"/>
              </a:rPr>
              <a:t>Slave</a:t>
            </a:r>
            <a:r>
              <a:rPr lang="zh-CN" altLang="en-US" sz="2000" dirty="0">
                <a:latin typeface="+mj-ea"/>
                <a:ea typeface="+mj-ea"/>
              </a:rPr>
              <a:t>之间的询问</a:t>
            </a:r>
            <a:r>
              <a:rPr lang="en-US" altLang="zh-CN" sz="2000" dirty="0">
                <a:latin typeface="+mj-ea"/>
                <a:ea typeface="+mj-ea"/>
              </a:rPr>
              <a:t>/</a:t>
            </a:r>
            <a:r>
              <a:rPr lang="zh-CN" altLang="en-US" sz="2000" dirty="0">
                <a:latin typeface="+mj-ea"/>
                <a:ea typeface="+mj-ea"/>
              </a:rPr>
              <a:t>响应消息的基本内容如右图所示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57981F5-8197-D6CB-5B27-31436F83FA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74"/>
          <a:stretch/>
        </p:blipFill>
        <p:spPr>
          <a:xfrm>
            <a:off x="5951984" y="1994596"/>
            <a:ext cx="5464729" cy="39434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DF23C1B-4627-23A8-A8B8-48C01836E88D}"/>
              </a:ext>
            </a:extLst>
          </p:cNvPr>
          <p:cNvSpPr txBox="1"/>
          <p:nvPr/>
        </p:nvSpPr>
        <p:spPr>
          <a:xfrm>
            <a:off x="7680176" y="6000385"/>
            <a:ext cx="26642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+mj-ea"/>
                <a:ea typeface="+mj-ea"/>
              </a:rPr>
              <a:t>Modbus 消息结构</a:t>
            </a:r>
          </a:p>
        </p:txBody>
      </p:sp>
    </p:spTree>
    <p:extLst>
      <p:ext uri="{BB962C8B-B14F-4D97-AF65-F5344CB8AC3E}">
        <p14:creationId xmlns:p14="http://schemas.microsoft.com/office/powerpoint/2010/main" val="3885182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104B2E-2074-58E4-461A-3C07F6A7BA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5584045-8D34-47A5-81B9-53AE2D9309B4}" type="slidenum">
              <a:rPr lang="en-US" altLang="zh-CN" smtClean="0"/>
              <a:pPr>
                <a:defRPr/>
              </a:pPr>
              <a:t>16</a:t>
            </a:fld>
            <a:endParaRPr lang="en-US" altLang="zh-CN" dirty="0"/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96826EBD-68E1-527B-052F-94B78FFAA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152" y="600223"/>
            <a:ext cx="536185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2. </a:t>
            </a:r>
            <a:r>
              <a:rPr kumimoji="1" lang="zh-CN" altLang="en-US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监视与报警模块</a:t>
            </a:r>
          </a:p>
        </p:txBody>
      </p:sp>
      <p:sp>
        <p:nvSpPr>
          <p:cNvPr id="106" name="Line 3">
            <a:extLst>
              <a:ext uri="{FF2B5EF4-FFF2-40B4-BE49-F238E27FC236}">
                <a16:creationId xmlns:a16="http://schemas.microsoft.com/office/drawing/2014/main" id="{73F6DF96-6509-95A5-5F2A-9FB638D485BA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64" y="1246554"/>
            <a:ext cx="4802188" cy="0"/>
          </a:xfrm>
          <a:prstGeom prst="line">
            <a:avLst/>
          </a:prstGeom>
          <a:noFill/>
          <a:ln w="127000" cmpd="tri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2FD2B5D-C4DC-53E1-6BEC-87A252138517}"/>
              </a:ext>
            </a:extLst>
          </p:cNvPr>
          <p:cNvSpPr/>
          <p:nvPr/>
        </p:nvSpPr>
        <p:spPr bwMode="auto">
          <a:xfrm>
            <a:off x="861764" y="1856300"/>
            <a:ext cx="10994876" cy="4669044"/>
          </a:xfrm>
          <a:prstGeom prst="roundRect">
            <a:avLst>
              <a:gd name="adj" fmla="val 7282"/>
            </a:avLst>
          </a:prstGeom>
          <a:solidFill>
            <a:srgbClr val="DCF1F8"/>
          </a:solidFill>
          <a:ln w="1905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18370AA-AF19-5C4D-111E-F01605F49610}"/>
              </a:ext>
            </a:extLst>
          </p:cNvPr>
          <p:cNvSpPr txBox="1"/>
          <p:nvPr/>
        </p:nvSpPr>
        <p:spPr>
          <a:xfrm>
            <a:off x="861764" y="1327780"/>
            <a:ext cx="4226124" cy="426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3538" lvl="1" indent="-363538">
              <a:lnSpc>
                <a:spcPct val="120000"/>
              </a:lnSpc>
              <a:spcAft>
                <a:spcPct val="3000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kumimoji="1"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多设备监控原理</a:t>
            </a:r>
            <a:r>
              <a:rPr kumimoji="1" lang="en-US" altLang="zh-CN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: Modbus TCP</a:t>
            </a:r>
            <a:endParaRPr lang="zh-CN" altLang="en-US" sz="2000" b="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8B89E70-BBB2-D544-9A01-C23888A4D6EC}"/>
              </a:ext>
            </a:extLst>
          </p:cNvPr>
          <p:cNvSpPr txBox="1"/>
          <p:nvPr/>
        </p:nvSpPr>
        <p:spPr>
          <a:xfrm>
            <a:off x="983432" y="2009475"/>
            <a:ext cx="15841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通讯协议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B949E13-AAD2-72E3-4847-BF70722C4067}"/>
              </a:ext>
            </a:extLst>
          </p:cNvPr>
          <p:cNvSpPr txBox="1"/>
          <p:nvPr/>
        </p:nvSpPr>
        <p:spPr>
          <a:xfrm>
            <a:off x="2077644" y="2852936"/>
            <a:ext cx="8036712" cy="2346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+mj-ea"/>
                <a:ea typeface="+mj-ea"/>
              </a:rPr>
              <a:t>Modbus</a:t>
            </a:r>
            <a:r>
              <a:rPr lang="zh-CN" altLang="en-US" sz="2000" dirty="0">
                <a:latin typeface="+mj-ea"/>
                <a:ea typeface="+mj-ea"/>
              </a:rPr>
              <a:t>规定，在</a:t>
            </a:r>
            <a:r>
              <a:rPr lang="en-US" altLang="zh-CN" sz="2000" dirty="0">
                <a:latin typeface="+mj-ea"/>
                <a:ea typeface="+mj-ea"/>
              </a:rPr>
              <a:t>Slave</a:t>
            </a:r>
            <a:r>
              <a:rPr lang="zh-CN" altLang="en-US" sz="2000" dirty="0">
                <a:latin typeface="+mj-ea"/>
                <a:ea typeface="+mj-ea"/>
              </a:rPr>
              <a:t>中必须拥有</a:t>
            </a:r>
            <a:r>
              <a:rPr lang="en-US" altLang="zh-CN" sz="2000" dirty="0">
                <a:latin typeface="+mj-ea"/>
                <a:ea typeface="+mj-ea"/>
              </a:rPr>
              <a:t>4</a:t>
            </a:r>
            <a:r>
              <a:rPr lang="zh-CN" altLang="en-US" sz="2000" dirty="0">
                <a:latin typeface="+mj-ea"/>
                <a:ea typeface="+mj-ea"/>
              </a:rPr>
              <a:t>种最基本的寄存器，即：</a:t>
            </a:r>
            <a:endParaRPr lang="en-US" altLang="zh-CN" sz="2000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j-ea"/>
                <a:ea typeface="+mj-ea"/>
              </a:rPr>
              <a:t>Coils</a:t>
            </a:r>
            <a:r>
              <a:rPr lang="zh-CN" altLang="en-US" sz="2000" dirty="0">
                <a:latin typeface="+mj-ea"/>
                <a:ea typeface="+mj-ea"/>
              </a:rPr>
              <a:t>：可读可写开关量寄存器，长度为</a:t>
            </a:r>
            <a:r>
              <a:rPr lang="en-US" altLang="zh-CN" sz="2000" dirty="0">
                <a:latin typeface="+mj-ea"/>
                <a:ea typeface="+mj-ea"/>
              </a:rPr>
              <a:t>1 BIT</a:t>
            </a:r>
            <a:r>
              <a:rPr lang="zh-CN" altLang="en-US" sz="2000" dirty="0">
                <a:latin typeface="+mj-ea"/>
                <a:ea typeface="+mj-ea"/>
              </a:rPr>
              <a:t>；</a:t>
            </a:r>
            <a:endParaRPr lang="en-US" altLang="zh-CN" sz="2000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j-ea"/>
                <a:ea typeface="+mj-ea"/>
              </a:rPr>
              <a:t>Input Status</a:t>
            </a:r>
            <a:r>
              <a:rPr lang="zh-CN" altLang="en-US" sz="2000" dirty="0">
                <a:latin typeface="+mj-ea"/>
                <a:ea typeface="+mj-ea"/>
              </a:rPr>
              <a:t>：只读开关量寄存器，长度为</a:t>
            </a:r>
            <a:r>
              <a:rPr lang="en-US" altLang="zh-CN" sz="2000" dirty="0">
                <a:latin typeface="+mj-ea"/>
                <a:ea typeface="+mj-ea"/>
              </a:rPr>
              <a:t>1 BIT</a:t>
            </a:r>
            <a:r>
              <a:rPr lang="zh-CN" altLang="en-US" sz="2000" dirty="0">
                <a:latin typeface="+mj-ea"/>
                <a:ea typeface="+mj-ea"/>
              </a:rPr>
              <a:t>；</a:t>
            </a:r>
            <a:endParaRPr lang="en-US" altLang="zh-CN" sz="2000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j-ea"/>
                <a:ea typeface="+mj-ea"/>
              </a:rPr>
              <a:t>Input Registers</a:t>
            </a:r>
            <a:r>
              <a:rPr lang="zh-CN" altLang="en-US" sz="2000" dirty="0">
                <a:latin typeface="+mj-ea"/>
                <a:ea typeface="+mj-ea"/>
              </a:rPr>
              <a:t>：只读模拟量寄存器，长度为</a:t>
            </a:r>
            <a:r>
              <a:rPr lang="en-US" altLang="zh-CN" sz="2000" dirty="0">
                <a:latin typeface="+mj-ea"/>
                <a:ea typeface="+mj-ea"/>
              </a:rPr>
              <a:t>1 WORD</a:t>
            </a:r>
            <a:r>
              <a:rPr lang="zh-CN" altLang="en-US" sz="2000" dirty="0">
                <a:latin typeface="+mj-ea"/>
                <a:ea typeface="+mj-ea"/>
              </a:rPr>
              <a:t>；</a:t>
            </a:r>
            <a:endParaRPr lang="en-US" altLang="zh-CN" sz="2000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j-ea"/>
                <a:ea typeface="+mj-ea"/>
              </a:rPr>
              <a:t>Holding Registers</a:t>
            </a:r>
            <a:r>
              <a:rPr lang="zh-CN" altLang="en-US" sz="2000" dirty="0">
                <a:latin typeface="+mj-ea"/>
                <a:ea typeface="+mj-ea"/>
              </a:rPr>
              <a:t>：可读可写模拟量寄存器，长度为</a:t>
            </a:r>
            <a:r>
              <a:rPr lang="en-US" altLang="zh-CN" sz="2000" dirty="0">
                <a:latin typeface="+mj-ea"/>
                <a:ea typeface="+mj-ea"/>
              </a:rPr>
              <a:t>1 WORD</a:t>
            </a:r>
            <a:r>
              <a:rPr lang="zh-CN" altLang="en-US" sz="2000" dirty="0">
                <a:latin typeface="+mj-ea"/>
                <a:ea typeface="+mj-ea"/>
              </a:rPr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523208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104B2E-2074-58E4-461A-3C07F6A7BA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5584045-8D34-47A5-81B9-53AE2D9309B4}" type="slidenum">
              <a:rPr lang="en-US" altLang="zh-CN" smtClean="0"/>
              <a:pPr>
                <a:defRPr/>
              </a:pPr>
              <a:t>17</a:t>
            </a:fld>
            <a:endParaRPr lang="en-US" altLang="zh-CN" dirty="0"/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96826EBD-68E1-527B-052F-94B78FFAA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152" y="600223"/>
            <a:ext cx="536185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2. </a:t>
            </a:r>
            <a:r>
              <a:rPr kumimoji="1" lang="zh-CN" altLang="en-US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监视与报警模块</a:t>
            </a:r>
          </a:p>
        </p:txBody>
      </p:sp>
      <p:sp>
        <p:nvSpPr>
          <p:cNvPr id="106" name="Line 3">
            <a:extLst>
              <a:ext uri="{FF2B5EF4-FFF2-40B4-BE49-F238E27FC236}">
                <a16:creationId xmlns:a16="http://schemas.microsoft.com/office/drawing/2014/main" id="{73F6DF96-6509-95A5-5F2A-9FB638D485BA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64" y="1246554"/>
            <a:ext cx="4802188" cy="0"/>
          </a:xfrm>
          <a:prstGeom prst="line">
            <a:avLst/>
          </a:prstGeom>
          <a:noFill/>
          <a:ln w="127000" cmpd="tri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2FD2B5D-C4DC-53E1-6BEC-87A252138517}"/>
              </a:ext>
            </a:extLst>
          </p:cNvPr>
          <p:cNvSpPr/>
          <p:nvPr/>
        </p:nvSpPr>
        <p:spPr bwMode="auto">
          <a:xfrm>
            <a:off x="861764" y="1856299"/>
            <a:ext cx="10994876" cy="4813059"/>
          </a:xfrm>
          <a:prstGeom prst="roundRect">
            <a:avLst>
              <a:gd name="adj" fmla="val 7282"/>
            </a:avLst>
          </a:prstGeom>
          <a:solidFill>
            <a:srgbClr val="DCF1F8"/>
          </a:solidFill>
          <a:ln w="1905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18370AA-AF19-5C4D-111E-F01605F49610}"/>
              </a:ext>
            </a:extLst>
          </p:cNvPr>
          <p:cNvSpPr txBox="1"/>
          <p:nvPr/>
        </p:nvSpPr>
        <p:spPr>
          <a:xfrm>
            <a:off x="861764" y="1327780"/>
            <a:ext cx="4226124" cy="426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3538" lvl="1" indent="-363538">
              <a:lnSpc>
                <a:spcPct val="120000"/>
              </a:lnSpc>
              <a:spcAft>
                <a:spcPct val="3000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kumimoji="1"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多设备监控原理</a:t>
            </a:r>
            <a:r>
              <a:rPr kumimoji="1" lang="en-US" altLang="zh-CN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: Modbus TCP</a:t>
            </a:r>
            <a:endParaRPr lang="zh-CN" altLang="en-US" sz="2000" b="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8B89E70-BBB2-D544-9A01-C23888A4D6EC}"/>
              </a:ext>
            </a:extLst>
          </p:cNvPr>
          <p:cNvSpPr txBox="1"/>
          <p:nvPr/>
        </p:nvSpPr>
        <p:spPr>
          <a:xfrm>
            <a:off x="983432" y="2009475"/>
            <a:ext cx="29523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贝加莱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代码设置：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3E8D08-594F-A563-B9DD-8D25985AB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536" y="2426484"/>
            <a:ext cx="8715282" cy="32392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ED47638-08E6-7F54-8404-383B15ED0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535" y="5554592"/>
            <a:ext cx="8715279" cy="95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98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104B2E-2074-58E4-461A-3C07F6A7BA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5584045-8D34-47A5-81B9-53AE2D9309B4}" type="slidenum">
              <a:rPr lang="en-US" altLang="zh-CN" smtClean="0"/>
              <a:pPr>
                <a:defRPr/>
              </a:pPr>
              <a:t>18</a:t>
            </a:fld>
            <a:endParaRPr lang="en-US" altLang="zh-CN" dirty="0"/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96826EBD-68E1-527B-052F-94B78FFAA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152" y="600223"/>
            <a:ext cx="536185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2. </a:t>
            </a:r>
            <a:r>
              <a:rPr kumimoji="1" lang="zh-CN" altLang="en-US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监视与报警模块</a:t>
            </a:r>
          </a:p>
        </p:txBody>
      </p:sp>
      <p:sp>
        <p:nvSpPr>
          <p:cNvPr id="106" name="Line 3">
            <a:extLst>
              <a:ext uri="{FF2B5EF4-FFF2-40B4-BE49-F238E27FC236}">
                <a16:creationId xmlns:a16="http://schemas.microsoft.com/office/drawing/2014/main" id="{73F6DF96-6509-95A5-5F2A-9FB638D485BA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64" y="1246554"/>
            <a:ext cx="4802188" cy="0"/>
          </a:xfrm>
          <a:prstGeom prst="line">
            <a:avLst/>
          </a:prstGeom>
          <a:noFill/>
          <a:ln w="127000" cmpd="tri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2FD2B5D-C4DC-53E1-6BEC-87A252138517}"/>
              </a:ext>
            </a:extLst>
          </p:cNvPr>
          <p:cNvSpPr/>
          <p:nvPr/>
        </p:nvSpPr>
        <p:spPr bwMode="auto">
          <a:xfrm>
            <a:off x="861764" y="1856300"/>
            <a:ext cx="10994876" cy="4669044"/>
          </a:xfrm>
          <a:prstGeom prst="roundRect">
            <a:avLst>
              <a:gd name="adj" fmla="val 7282"/>
            </a:avLst>
          </a:prstGeom>
          <a:solidFill>
            <a:srgbClr val="DCF1F8"/>
          </a:solidFill>
          <a:ln w="1905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18370AA-AF19-5C4D-111E-F01605F49610}"/>
              </a:ext>
            </a:extLst>
          </p:cNvPr>
          <p:cNvSpPr txBox="1"/>
          <p:nvPr/>
        </p:nvSpPr>
        <p:spPr>
          <a:xfrm>
            <a:off x="861764" y="1327780"/>
            <a:ext cx="4226124" cy="426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3538" lvl="1" indent="-363538">
              <a:lnSpc>
                <a:spcPct val="120000"/>
              </a:lnSpc>
              <a:spcAft>
                <a:spcPct val="3000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kumimoji="1"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多设备监控效果</a:t>
            </a:r>
            <a:endParaRPr lang="zh-CN" altLang="en-US" sz="2000" b="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8B89E70-BBB2-D544-9A01-C23888A4D6EC}"/>
              </a:ext>
            </a:extLst>
          </p:cNvPr>
          <p:cNvSpPr txBox="1"/>
          <p:nvPr/>
        </p:nvSpPr>
        <p:spPr>
          <a:xfrm>
            <a:off x="983432" y="2009475"/>
            <a:ext cx="103468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j-ea"/>
                <a:ea typeface="+mj-ea"/>
              </a:rPr>
              <a:t>基于</a:t>
            </a:r>
            <a:r>
              <a:rPr lang="en-US" altLang="zh-CN" sz="2000" dirty="0">
                <a:latin typeface="+mj-ea"/>
                <a:ea typeface="+mj-ea"/>
              </a:rPr>
              <a:t>Modbus TCP</a:t>
            </a:r>
            <a:r>
              <a:rPr lang="zh-CN" altLang="en-US" sz="2000" dirty="0">
                <a:latin typeface="+mj-ea"/>
                <a:ea typeface="+mj-ea"/>
              </a:rPr>
              <a:t>，将两个</a:t>
            </a:r>
            <a:r>
              <a:rPr lang="en-US" altLang="zh-CN" sz="2000" dirty="0">
                <a:latin typeface="+mj-ea"/>
                <a:ea typeface="+mj-ea"/>
              </a:rPr>
              <a:t>Slave</a:t>
            </a:r>
            <a:r>
              <a:rPr lang="zh-CN" altLang="en-US" sz="2000" dirty="0">
                <a:latin typeface="+mj-ea"/>
                <a:ea typeface="+mj-ea"/>
              </a:rPr>
              <a:t>程序的端口</a:t>
            </a:r>
            <a:r>
              <a:rPr lang="en-US" altLang="zh-CN" sz="2000" dirty="0">
                <a:latin typeface="+mj-ea"/>
                <a:ea typeface="+mj-ea"/>
              </a:rPr>
              <a:t>IP</a:t>
            </a:r>
            <a:r>
              <a:rPr lang="zh-CN" altLang="en-US" sz="2000" dirty="0">
                <a:latin typeface="+mj-ea"/>
                <a:ea typeface="+mj-ea"/>
              </a:rPr>
              <a:t>分别设</a:t>
            </a:r>
            <a:r>
              <a:rPr lang="en-US" altLang="zh-CN" sz="2000" dirty="0">
                <a:latin typeface="+mj-ea"/>
                <a:ea typeface="+mj-ea"/>
              </a:rPr>
              <a:t>192.168.1.30</a:t>
            </a:r>
            <a:r>
              <a:rPr lang="zh-CN" altLang="en-US" sz="2000" dirty="0">
                <a:latin typeface="+mj-ea"/>
                <a:ea typeface="+mj-ea"/>
              </a:rPr>
              <a:t>和</a:t>
            </a:r>
            <a:r>
              <a:rPr lang="en-US" altLang="zh-CN" sz="2000" dirty="0">
                <a:latin typeface="+mj-ea"/>
                <a:ea typeface="+mj-ea"/>
              </a:rPr>
              <a:t>192.168.1.40</a:t>
            </a:r>
            <a:r>
              <a:rPr lang="zh-CN" altLang="en-US" sz="2000" dirty="0">
                <a:latin typeface="+mj-ea"/>
                <a:ea typeface="+mj-ea"/>
              </a:rPr>
              <a:t>，本次实习实现了同时监视这两台水箱，在</a:t>
            </a:r>
            <a:r>
              <a:rPr lang="en-US" altLang="zh-CN" sz="2000" dirty="0">
                <a:solidFill>
                  <a:srgbClr val="FF0000"/>
                </a:solidFill>
                <a:latin typeface="+mj-ea"/>
                <a:ea typeface="+mj-ea"/>
              </a:rPr>
              <a:t>“watch”</a:t>
            </a:r>
            <a:r>
              <a:rPr lang="zh-CN" altLang="en-US" sz="2000" dirty="0">
                <a:latin typeface="+mj-ea"/>
                <a:ea typeface="+mj-ea"/>
              </a:rPr>
              <a:t>页面同时监视两台设备的效果：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507EF12-146F-E11A-E2B3-21F6C5CF7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500" y="2819546"/>
            <a:ext cx="5776704" cy="347890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48DE3A3-4255-59A3-CEF7-A6468A995B94}"/>
              </a:ext>
            </a:extLst>
          </p:cNvPr>
          <p:cNvSpPr txBox="1"/>
          <p:nvPr/>
        </p:nvSpPr>
        <p:spPr>
          <a:xfrm>
            <a:off x="983432" y="3190191"/>
            <a:ext cx="236355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+mj-ea"/>
                <a:ea typeface="+mj-ea"/>
              </a:rPr>
              <a:t>IP: 192.168.1.30</a:t>
            </a:r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dirty="0">
                <a:latin typeface="+mj-ea"/>
                <a:ea typeface="+mj-ea"/>
              </a:rPr>
              <a:t>工频段液位、流量</a:t>
            </a:r>
            <a:endParaRPr lang="en-US" altLang="zh-CN" dirty="0">
              <a:latin typeface="+mj-ea"/>
              <a:ea typeface="+mj-ea"/>
            </a:endParaRPr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dirty="0">
                <a:latin typeface="+mj-ea"/>
                <a:ea typeface="+mj-ea"/>
              </a:rPr>
              <a:t>变频段液位、流量</a:t>
            </a:r>
            <a:endParaRPr lang="en-US" altLang="zh-CN" dirty="0">
              <a:latin typeface="+mj-ea"/>
              <a:ea typeface="+mj-ea"/>
            </a:endParaRPr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b="1" dirty="0">
                <a:latin typeface="+mj-ea"/>
                <a:ea typeface="+mj-ea"/>
              </a:rPr>
              <a:t>变频器频率</a:t>
            </a:r>
            <a:endParaRPr lang="en-US" altLang="zh-CN" b="1" dirty="0">
              <a:latin typeface="+mj-ea"/>
              <a:ea typeface="+mj-ea"/>
            </a:endParaRPr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dirty="0">
                <a:latin typeface="+mj-ea"/>
                <a:ea typeface="+mj-ea"/>
              </a:rPr>
              <a:t>调节阀开度</a:t>
            </a:r>
            <a:endParaRPr lang="en-US" altLang="zh-CN" sz="1800" dirty="0">
              <a:latin typeface="+mj-ea"/>
              <a:ea typeface="+mj-ea"/>
            </a:endParaRPr>
          </a:p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8B97CFC-A386-1E95-B0A3-7974669BAC1D}"/>
              </a:ext>
            </a:extLst>
          </p:cNvPr>
          <p:cNvSpPr txBox="1"/>
          <p:nvPr/>
        </p:nvSpPr>
        <p:spPr>
          <a:xfrm>
            <a:off x="9452720" y="3190191"/>
            <a:ext cx="236355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+mj-ea"/>
                <a:ea typeface="+mj-ea"/>
              </a:rPr>
              <a:t>IP: 192.168.1.40</a:t>
            </a:r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dirty="0">
                <a:latin typeface="+mj-ea"/>
                <a:ea typeface="+mj-ea"/>
              </a:rPr>
              <a:t>工频段液位、流量</a:t>
            </a:r>
            <a:endParaRPr lang="en-US" altLang="zh-CN" dirty="0">
              <a:latin typeface="+mj-ea"/>
              <a:ea typeface="+mj-ea"/>
            </a:endParaRPr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dirty="0">
                <a:latin typeface="+mj-ea"/>
                <a:ea typeface="+mj-ea"/>
              </a:rPr>
              <a:t>变频段液位、流量</a:t>
            </a:r>
            <a:endParaRPr lang="en-US" altLang="zh-CN" dirty="0">
              <a:latin typeface="+mj-ea"/>
              <a:ea typeface="+mj-ea"/>
            </a:endParaRPr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b="1" dirty="0">
                <a:latin typeface="+mj-ea"/>
                <a:ea typeface="+mj-ea"/>
              </a:rPr>
              <a:t>变频器频率</a:t>
            </a:r>
            <a:endParaRPr lang="en-US" altLang="zh-CN" b="1" dirty="0">
              <a:latin typeface="+mj-ea"/>
              <a:ea typeface="+mj-ea"/>
            </a:endParaRPr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dirty="0">
                <a:latin typeface="+mj-ea"/>
                <a:ea typeface="+mj-ea"/>
              </a:rPr>
              <a:t>调节阀开度</a:t>
            </a:r>
            <a:endParaRPr lang="en-US" altLang="zh-CN" sz="1800" dirty="0">
              <a:latin typeface="+mj-ea"/>
              <a:ea typeface="+mj-ea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3951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104B2E-2074-58E4-461A-3C07F6A7BA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5584045-8D34-47A5-81B9-53AE2D9309B4}" type="slidenum">
              <a:rPr lang="en-US" altLang="zh-CN" smtClean="0"/>
              <a:pPr>
                <a:defRPr/>
              </a:pPr>
              <a:t>19</a:t>
            </a:fld>
            <a:endParaRPr lang="en-US" altLang="zh-CN" dirty="0"/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96826EBD-68E1-527B-052F-94B78FFAA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152" y="600223"/>
            <a:ext cx="536185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2. </a:t>
            </a:r>
            <a:r>
              <a:rPr kumimoji="1" lang="zh-CN" altLang="en-US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监视与报警模块</a:t>
            </a:r>
          </a:p>
        </p:txBody>
      </p:sp>
      <p:sp>
        <p:nvSpPr>
          <p:cNvPr id="106" name="Line 3">
            <a:extLst>
              <a:ext uri="{FF2B5EF4-FFF2-40B4-BE49-F238E27FC236}">
                <a16:creationId xmlns:a16="http://schemas.microsoft.com/office/drawing/2014/main" id="{73F6DF96-6509-95A5-5F2A-9FB638D485BA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64" y="1246554"/>
            <a:ext cx="4802188" cy="0"/>
          </a:xfrm>
          <a:prstGeom prst="line">
            <a:avLst/>
          </a:prstGeom>
          <a:noFill/>
          <a:ln w="127000" cmpd="tri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2FD2B5D-C4DC-53E1-6BEC-87A252138517}"/>
              </a:ext>
            </a:extLst>
          </p:cNvPr>
          <p:cNvSpPr/>
          <p:nvPr/>
        </p:nvSpPr>
        <p:spPr bwMode="auto">
          <a:xfrm>
            <a:off x="861764" y="1856300"/>
            <a:ext cx="10994876" cy="4669044"/>
          </a:xfrm>
          <a:prstGeom prst="roundRect">
            <a:avLst>
              <a:gd name="adj" fmla="val 7282"/>
            </a:avLst>
          </a:prstGeom>
          <a:solidFill>
            <a:srgbClr val="DCF1F8"/>
          </a:solidFill>
          <a:ln w="1905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18370AA-AF19-5C4D-111E-F01605F49610}"/>
              </a:ext>
            </a:extLst>
          </p:cNvPr>
          <p:cNvSpPr txBox="1"/>
          <p:nvPr/>
        </p:nvSpPr>
        <p:spPr>
          <a:xfrm>
            <a:off x="861764" y="1327780"/>
            <a:ext cx="4226124" cy="426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3538" lvl="1" indent="-363538">
              <a:lnSpc>
                <a:spcPct val="120000"/>
              </a:lnSpc>
              <a:spcAft>
                <a:spcPct val="3000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kumimoji="1"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多设备监控效果</a:t>
            </a:r>
            <a:endParaRPr lang="zh-CN" altLang="en-US" sz="2000" b="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8B89E70-BBB2-D544-9A01-C23888A4D6EC}"/>
              </a:ext>
            </a:extLst>
          </p:cNvPr>
          <p:cNvSpPr txBox="1"/>
          <p:nvPr/>
        </p:nvSpPr>
        <p:spPr>
          <a:xfrm>
            <a:off x="983432" y="2009475"/>
            <a:ext cx="103468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j-ea"/>
                <a:ea typeface="+mj-ea"/>
              </a:rPr>
              <a:t>基于</a:t>
            </a:r>
            <a:r>
              <a:rPr lang="en-US" altLang="zh-CN" sz="2000" dirty="0">
                <a:latin typeface="+mj-ea"/>
                <a:ea typeface="+mj-ea"/>
              </a:rPr>
              <a:t>Modbus TCP</a:t>
            </a:r>
            <a:r>
              <a:rPr lang="zh-CN" altLang="en-US" sz="2000" dirty="0">
                <a:latin typeface="+mj-ea"/>
                <a:ea typeface="+mj-ea"/>
              </a:rPr>
              <a:t>，将两个</a:t>
            </a:r>
            <a:r>
              <a:rPr lang="en-US" altLang="zh-CN" sz="2000" dirty="0">
                <a:latin typeface="+mj-ea"/>
                <a:ea typeface="+mj-ea"/>
              </a:rPr>
              <a:t>Slave</a:t>
            </a:r>
            <a:r>
              <a:rPr lang="zh-CN" altLang="en-US" sz="2000" dirty="0">
                <a:latin typeface="+mj-ea"/>
                <a:ea typeface="+mj-ea"/>
              </a:rPr>
              <a:t>程序的端口</a:t>
            </a:r>
            <a:r>
              <a:rPr lang="en-US" altLang="zh-CN" sz="2000" dirty="0">
                <a:latin typeface="+mj-ea"/>
                <a:ea typeface="+mj-ea"/>
              </a:rPr>
              <a:t>IP</a:t>
            </a:r>
            <a:r>
              <a:rPr lang="zh-CN" altLang="en-US" sz="2000" dirty="0">
                <a:latin typeface="+mj-ea"/>
                <a:ea typeface="+mj-ea"/>
              </a:rPr>
              <a:t>分别设</a:t>
            </a:r>
            <a:r>
              <a:rPr lang="en-US" altLang="zh-CN" sz="2000" dirty="0">
                <a:latin typeface="+mj-ea"/>
                <a:ea typeface="+mj-ea"/>
              </a:rPr>
              <a:t>192.168.1.30</a:t>
            </a:r>
            <a:r>
              <a:rPr lang="zh-CN" altLang="en-US" sz="2000" dirty="0">
                <a:latin typeface="+mj-ea"/>
                <a:ea typeface="+mj-ea"/>
              </a:rPr>
              <a:t>和</a:t>
            </a:r>
            <a:r>
              <a:rPr lang="en-US" altLang="zh-CN" sz="2000" dirty="0">
                <a:latin typeface="+mj-ea"/>
                <a:ea typeface="+mj-ea"/>
              </a:rPr>
              <a:t>192.168.1.40</a:t>
            </a:r>
            <a:r>
              <a:rPr lang="zh-CN" altLang="en-US" sz="2000" dirty="0">
                <a:latin typeface="+mj-ea"/>
                <a:ea typeface="+mj-ea"/>
              </a:rPr>
              <a:t>，本次实习实现了同时监视这两台水箱，在</a:t>
            </a:r>
            <a:r>
              <a:rPr lang="zh-CN" altLang="en-US" sz="2000" dirty="0">
                <a:solidFill>
                  <a:srgbClr val="FF0000"/>
                </a:solidFill>
                <a:latin typeface="+mj-ea"/>
                <a:ea typeface="+mj-ea"/>
              </a:rPr>
              <a:t>网页端</a:t>
            </a:r>
            <a:r>
              <a:rPr lang="zh-CN" altLang="en-US" sz="2000" dirty="0">
                <a:latin typeface="+mj-ea"/>
                <a:ea typeface="+mj-ea"/>
              </a:rPr>
              <a:t>同时监视两台设备的效果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48DE3A3-4255-59A3-CEF7-A6468A995B94}"/>
              </a:ext>
            </a:extLst>
          </p:cNvPr>
          <p:cNvSpPr txBox="1"/>
          <p:nvPr/>
        </p:nvSpPr>
        <p:spPr>
          <a:xfrm>
            <a:off x="2465939" y="6099844"/>
            <a:ext cx="2042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+mj-ea"/>
                <a:ea typeface="+mj-ea"/>
              </a:rPr>
              <a:t>IP: 192.168.1.30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8B97CFC-A386-1E95-B0A3-7974669BAC1D}"/>
              </a:ext>
            </a:extLst>
          </p:cNvPr>
          <p:cNvSpPr txBox="1"/>
          <p:nvPr/>
        </p:nvSpPr>
        <p:spPr>
          <a:xfrm>
            <a:off x="7974891" y="6106740"/>
            <a:ext cx="2042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+mj-ea"/>
                <a:ea typeface="+mj-ea"/>
              </a:rPr>
              <a:t>IP: 192.168.1.40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D3EAC3-3498-000F-4758-0784B113EB5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42" r="15439" b="-1"/>
          <a:stretch/>
        </p:blipFill>
        <p:spPr>
          <a:xfrm>
            <a:off x="1020514" y="2812670"/>
            <a:ext cx="4988314" cy="323100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3E21550-1C5E-32E1-939F-CD84D06C537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" r="14582" b="-222"/>
          <a:stretch/>
        </p:blipFill>
        <p:spPr>
          <a:xfrm>
            <a:off x="6456040" y="2902741"/>
            <a:ext cx="5079984" cy="314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967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>
            <a:extLst>
              <a:ext uri="{FF2B5EF4-FFF2-40B4-BE49-F238E27FC236}">
                <a16:creationId xmlns:a16="http://schemas.microsoft.com/office/drawing/2014/main" id="{81AAD3A1-ED2B-4F23-BF24-2E968AC9A7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416" y="548680"/>
            <a:ext cx="3124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3600" dirty="0">
                <a:latin typeface="楷体" pitchFamily="49" charset="-122"/>
                <a:ea typeface="楷体" pitchFamily="49" charset="-122"/>
              </a:rPr>
              <a:t>汇报提要</a:t>
            </a:r>
            <a:endParaRPr kumimoji="1" lang="zh-CN" altLang="en-US" sz="3600" dirty="0">
              <a:latin typeface="+mj-lt"/>
              <a:ea typeface="楷体" pitchFamily="49" charset="-122"/>
            </a:endParaRPr>
          </a:p>
        </p:txBody>
      </p:sp>
      <p:sp>
        <p:nvSpPr>
          <p:cNvPr id="2" name="Text Box 5">
            <a:extLst>
              <a:ext uri="{FF2B5EF4-FFF2-40B4-BE49-F238E27FC236}">
                <a16:creationId xmlns:a16="http://schemas.microsoft.com/office/drawing/2014/main" id="{0E86D604-6B93-970E-D58B-F5AD352819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6260" y="2204864"/>
            <a:ext cx="3539480" cy="3068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ts val="300"/>
              </a:spcAft>
              <a:buClr>
                <a:srgbClr val="FF0000"/>
              </a:buClr>
              <a:buFont typeface="Wingdings" panose="05000000000000000000" pitchFamily="2" charset="2"/>
              <a:buNone/>
              <a:defRPr/>
            </a:pPr>
            <a:r>
              <a:rPr lang="en-US" altLang="zh-CN" sz="32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1.  </a:t>
            </a:r>
            <a:r>
              <a:rPr lang="zh-CN" altLang="en-US" sz="32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监控系统简介</a:t>
            </a:r>
            <a:endParaRPr lang="en-US" altLang="zh-CN" sz="3200" b="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spcAft>
                <a:spcPts val="300"/>
              </a:spcAft>
              <a:buClr>
                <a:srgbClr val="FF0000"/>
              </a:buClr>
              <a:buFont typeface="Wingdings" panose="05000000000000000000" pitchFamily="2" charset="2"/>
              <a:buNone/>
              <a:defRPr/>
            </a:pPr>
            <a:r>
              <a:rPr lang="en-US" altLang="zh-CN" sz="32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2.  </a:t>
            </a:r>
            <a:r>
              <a:rPr lang="zh-CN" altLang="en-US" sz="32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监视与报警模块</a:t>
            </a:r>
          </a:p>
          <a:p>
            <a:pPr eaLnBrk="1" hangingPunct="1">
              <a:lnSpc>
                <a:spcPct val="150000"/>
              </a:lnSpc>
              <a:spcAft>
                <a:spcPts val="300"/>
              </a:spcAft>
              <a:buClr>
                <a:srgbClr val="FF0000"/>
              </a:buClr>
              <a:buFont typeface="Wingdings" panose="05000000000000000000" pitchFamily="2" charset="2"/>
              <a:buNone/>
              <a:defRPr/>
            </a:pPr>
            <a:r>
              <a:rPr lang="en-US" altLang="zh-CN" sz="32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  </a:t>
            </a:r>
            <a:r>
              <a:rPr lang="zh-CN" altLang="en-US" sz="32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控制模块</a:t>
            </a:r>
          </a:p>
          <a:p>
            <a:pPr eaLnBrk="1" hangingPunct="1">
              <a:lnSpc>
                <a:spcPct val="150000"/>
              </a:lnSpc>
              <a:spcAft>
                <a:spcPts val="300"/>
              </a:spcAft>
              <a:buClr>
                <a:srgbClr val="FF0000"/>
              </a:buClr>
              <a:buFont typeface="Wingdings" panose="05000000000000000000" pitchFamily="2" charset="2"/>
              <a:buNone/>
              <a:defRPr/>
            </a:pPr>
            <a:r>
              <a:rPr lang="en-US" altLang="zh-CN" sz="32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4.  </a:t>
            </a:r>
            <a:r>
              <a:rPr lang="zh-CN" altLang="en-US" sz="32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移动端监控</a:t>
            </a:r>
          </a:p>
        </p:txBody>
      </p:sp>
      <p:sp>
        <p:nvSpPr>
          <p:cNvPr id="6" name="Line 3">
            <a:extLst>
              <a:ext uri="{FF2B5EF4-FFF2-40B4-BE49-F238E27FC236}">
                <a16:creationId xmlns:a16="http://schemas.microsoft.com/office/drawing/2014/main" id="{2413991C-11A4-C50F-1AE7-14B114D444F7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64" y="1246554"/>
            <a:ext cx="4802188" cy="0"/>
          </a:xfrm>
          <a:prstGeom prst="line">
            <a:avLst/>
          </a:prstGeom>
          <a:noFill/>
          <a:ln w="127000" cmpd="tri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2549030B-EB63-989A-A818-C2C2469CC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6330806"/>
            <a:ext cx="697248" cy="338554"/>
          </a:xfrm>
        </p:spPr>
        <p:txBody>
          <a:bodyPr/>
          <a:lstStyle/>
          <a:p>
            <a:pPr>
              <a:defRPr/>
            </a:pPr>
            <a:fld id="{95584045-8D34-47A5-81B9-53AE2D9309B4}" type="slidenum">
              <a:rPr lang="en-US" altLang="zh-CN" smtClean="0"/>
              <a:pPr>
                <a:defRPr/>
              </a:pPr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29261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104B2E-2074-58E4-461A-3C07F6A7BA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5584045-8D34-47A5-81B9-53AE2D9309B4}" type="slidenum">
              <a:rPr lang="en-US" altLang="zh-CN" smtClean="0"/>
              <a:pPr>
                <a:defRPr/>
              </a:pPr>
              <a:t>20</a:t>
            </a:fld>
            <a:endParaRPr lang="en-US" altLang="zh-CN" dirty="0"/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96826EBD-68E1-527B-052F-94B78FFAA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152" y="600223"/>
            <a:ext cx="536185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2. </a:t>
            </a:r>
            <a:r>
              <a:rPr kumimoji="1" lang="zh-CN" altLang="en-US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监视与报警模块</a:t>
            </a:r>
          </a:p>
        </p:txBody>
      </p:sp>
      <p:sp>
        <p:nvSpPr>
          <p:cNvPr id="106" name="Line 3">
            <a:extLst>
              <a:ext uri="{FF2B5EF4-FFF2-40B4-BE49-F238E27FC236}">
                <a16:creationId xmlns:a16="http://schemas.microsoft.com/office/drawing/2014/main" id="{73F6DF96-6509-95A5-5F2A-9FB638D485BA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64" y="1246554"/>
            <a:ext cx="4802188" cy="0"/>
          </a:xfrm>
          <a:prstGeom prst="line">
            <a:avLst/>
          </a:prstGeom>
          <a:noFill/>
          <a:ln w="127000" cmpd="tri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2FD2B5D-C4DC-53E1-6BEC-87A252138517}"/>
              </a:ext>
            </a:extLst>
          </p:cNvPr>
          <p:cNvSpPr/>
          <p:nvPr/>
        </p:nvSpPr>
        <p:spPr bwMode="auto">
          <a:xfrm>
            <a:off x="861764" y="1856299"/>
            <a:ext cx="10994876" cy="4813059"/>
          </a:xfrm>
          <a:prstGeom prst="roundRect">
            <a:avLst>
              <a:gd name="adj" fmla="val 7282"/>
            </a:avLst>
          </a:prstGeom>
          <a:solidFill>
            <a:srgbClr val="DCF1F8"/>
          </a:solidFill>
          <a:ln w="1905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18370AA-AF19-5C4D-111E-F01605F49610}"/>
              </a:ext>
            </a:extLst>
          </p:cNvPr>
          <p:cNvSpPr txBox="1"/>
          <p:nvPr/>
        </p:nvSpPr>
        <p:spPr>
          <a:xfrm>
            <a:off x="861764" y="1327780"/>
            <a:ext cx="4226124" cy="426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3538" lvl="1" indent="-363538">
              <a:lnSpc>
                <a:spcPct val="120000"/>
              </a:lnSpc>
              <a:spcAft>
                <a:spcPct val="3000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kumimoji="1"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异常报警和控制</a:t>
            </a:r>
            <a:endParaRPr lang="zh-CN" altLang="en-US" sz="2000" b="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8B89E70-BBB2-D544-9A01-C23888A4D6EC}"/>
              </a:ext>
            </a:extLst>
          </p:cNvPr>
          <p:cNvSpPr txBox="1"/>
          <p:nvPr/>
        </p:nvSpPr>
        <p:spPr>
          <a:xfrm>
            <a:off x="983432" y="2009475"/>
            <a:ext cx="244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报警的基本状态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B949E13-AAD2-72E3-4847-BF70722C4067}"/>
              </a:ext>
            </a:extLst>
          </p:cNvPr>
          <p:cNvSpPr txBox="1"/>
          <p:nvPr/>
        </p:nvSpPr>
        <p:spPr>
          <a:xfrm>
            <a:off x="1101126" y="2356134"/>
            <a:ext cx="5544616" cy="4192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C00000"/>
                </a:solidFill>
                <a:latin typeface="+mj-ea"/>
                <a:ea typeface="+mj-ea"/>
              </a:rPr>
              <a:t>Enable alarm</a:t>
            </a:r>
            <a:r>
              <a:rPr lang="zh-CN" altLang="en-US" sz="2000" dirty="0">
                <a:solidFill>
                  <a:srgbClr val="C00000"/>
                </a:solidFill>
                <a:latin typeface="+mj-ea"/>
                <a:ea typeface="+mj-ea"/>
              </a:rPr>
              <a:t>启用报警</a:t>
            </a:r>
            <a:r>
              <a:rPr lang="en-US" altLang="zh-CN" sz="2000" dirty="0">
                <a:latin typeface="+mj-ea"/>
                <a:ea typeface="+mj-ea"/>
              </a:rPr>
              <a:t>: </a:t>
            </a:r>
            <a:r>
              <a:rPr lang="zh-CN" altLang="en-US" sz="2000" dirty="0">
                <a:latin typeface="+mj-ea"/>
                <a:ea typeface="+mj-ea"/>
              </a:rPr>
              <a:t>如果警报被启用，它有 </a:t>
            </a:r>
            <a:r>
              <a:rPr lang="en-US" altLang="zh-CN" sz="2000" dirty="0">
                <a:latin typeface="+mj-ea"/>
                <a:ea typeface="+mj-ea"/>
              </a:rPr>
              <a:t>"</a:t>
            </a:r>
            <a:r>
              <a:rPr lang="zh-CN" altLang="en-US" sz="2000" dirty="0">
                <a:latin typeface="+mj-ea"/>
                <a:ea typeface="+mj-ea"/>
              </a:rPr>
              <a:t>激活 </a:t>
            </a:r>
            <a:r>
              <a:rPr lang="en-US" altLang="zh-CN" sz="2000" dirty="0">
                <a:latin typeface="+mj-ea"/>
                <a:ea typeface="+mj-ea"/>
              </a:rPr>
              <a:t>"</a:t>
            </a:r>
            <a:r>
              <a:rPr lang="zh-CN" altLang="en-US" sz="2000" dirty="0">
                <a:latin typeface="+mj-ea"/>
                <a:ea typeface="+mj-ea"/>
              </a:rPr>
              <a:t>和 </a:t>
            </a:r>
            <a:r>
              <a:rPr lang="en-US" altLang="zh-CN" sz="2000" dirty="0">
                <a:latin typeface="+mj-ea"/>
                <a:ea typeface="+mj-ea"/>
              </a:rPr>
              <a:t>"</a:t>
            </a:r>
            <a:r>
              <a:rPr lang="zh-CN" altLang="en-US" sz="2000" dirty="0">
                <a:latin typeface="+mj-ea"/>
                <a:ea typeface="+mj-ea"/>
              </a:rPr>
              <a:t>未确认 </a:t>
            </a:r>
            <a:r>
              <a:rPr lang="en-US" altLang="zh-CN" sz="2000" dirty="0">
                <a:latin typeface="+mj-ea"/>
                <a:ea typeface="+mj-ea"/>
              </a:rPr>
              <a:t>"</a:t>
            </a:r>
            <a:r>
              <a:rPr lang="zh-CN" altLang="en-US" sz="2000" dirty="0">
                <a:latin typeface="+mj-ea"/>
                <a:ea typeface="+mj-ea"/>
              </a:rPr>
              <a:t>两种状态。</a:t>
            </a:r>
            <a:endParaRPr lang="en-US" altLang="zh-CN" sz="2000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C00000"/>
                </a:solidFill>
                <a:latin typeface="+mj-ea"/>
                <a:ea typeface="+mj-ea"/>
              </a:rPr>
              <a:t>Reset alarm</a:t>
            </a:r>
            <a:r>
              <a:rPr lang="zh-CN" altLang="en-US" sz="2000" dirty="0">
                <a:solidFill>
                  <a:srgbClr val="C00000"/>
                </a:solidFill>
                <a:latin typeface="+mj-ea"/>
                <a:ea typeface="+mj-ea"/>
              </a:rPr>
              <a:t>重置报警</a:t>
            </a:r>
            <a:r>
              <a:rPr lang="en-US" altLang="zh-CN" sz="2000" dirty="0">
                <a:latin typeface="+mj-ea"/>
                <a:ea typeface="+mj-ea"/>
              </a:rPr>
              <a:t>: </a:t>
            </a:r>
            <a:r>
              <a:rPr lang="zh-CN" altLang="en-US" sz="2000" dirty="0">
                <a:latin typeface="+mj-ea"/>
                <a:ea typeface="+mj-ea"/>
              </a:rPr>
              <a:t>如果警报事后被重置，它的状态是 </a:t>
            </a:r>
            <a:r>
              <a:rPr lang="en-US" altLang="zh-CN" sz="2000" dirty="0">
                <a:latin typeface="+mj-ea"/>
                <a:ea typeface="+mj-ea"/>
              </a:rPr>
              <a:t>"</a:t>
            </a:r>
            <a:r>
              <a:rPr lang="zh-CN" altLang="en-US" sz="2000" dirty="0">
                <a:latin typeface="+mj-ea"/>
                <a:ea typeface="+mj-ea"/>
              </a:rPr>
              <a:t>不活动 </a:t>
            </a:r>
            <a:r>
              <a:rPr lang="en-US" altLang="zh-CN" sz="2000" dirty="0">
                <a:latin typeface="+mj-ea"/>
                <a:ea typeface="+mj-ea"/>
              </a:rPr>
              <a:t>"</a:t>
            </a:r>
            <a:r>
              <a:rPr lang="zh-CN" altLang="en-US" sz="2000" dirty="0">
                <a:latin typeface="+mj-ea"/>
                <a:ea typeface="+mj-ea"/>
              </a:rPr>
              <a:t>和 </a:t>
            </a:r>
            <a:r>
              <a:rPr lang="en-US" altLang="zh-CN" sz="2000" dirty="0">
                <a:latin typeface="+mj-ea"/>
                <a:ea typeface="+mj-ea"/>
              </a:rPr>
              <a:t>"</a:t>
            </a:r>
            <a:r>
              <a:rPr lang="zh-CN" altLang="en-US" sz="2000" dirty="0">
                <a:latin typeface="+mj-ea"/>
                <a:ea typeface="+mj-ea"/>
              </a:rPr>
              <a:t>未确认</a:t>
            </a:r>
            <a:r>
              <a:rPr lang="en-US" altLang="zh-CN" sz="2000" dirty="0">
                <a:latin typeface="+mj-ea"/>
                <a:ea typeface="+mj-ea"/>
              </a:rPr>
              <a:t>"</a:t>
            </a:r>
            <a:r>
              <a:rPr lang="zh-CN" altLang="en-US" sz="2000" dirty="0">
                <a:latin typeface="+mj-ea"/>
                <a:ea typeface="+mj-ea"/>
              </a:rPr>
              <a:t>。</a:t>
            </a:r>
            <a:endParaRPr lang="en-US" altLang="zh-CN" sz="2000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C00000"/>
                </a:solidFill>
                <a:latin typeface="+mj-ea"/>
                <a:ea typeface="+mj-ea"/>
              </a:rPr>
              <a:t>Acknowledge alarm</a:t>
            </a:r>
            <a:r>
              <a:rPr lang="zh-CN" altLang="en-US" sz="2000" dirty="0">
                <a:solidFill>
                  <a:srgbClr val="C00000"/>
                </a:solidFill>
                <a:latin typeface="+mj-ea"/>
                <a:ea typeface="+mj-ea"/>
              </a:rPr>
              <a:t>确认报警</a:t>
            </a:r>
            <a:r>
              <a:rPr lang="en-US" altLang="zh-CN" sz="2000" dirty="0">
                <a:latin typeface="+mj-ea"/>
                <a:ea typeface="+mj-ea"/>
              </a:rPr>
              <a:t>: </a:t>
            </a:r>
            <a:r>
              <a:rPr lang="zh-CN" altLang="en-US" sz="2000" dirty="0">
                <a:latin typeface="+mj-ea"/>
                <a:ea typeface="+mj-ea"/>
              </a:rPr>
              <a:t>如果警报事后被确认，它的状态为 </a:t>
            </a:r>
            <a:r>
              <a:rPr lang="en-US" altLang="zh-CN" sz="2000" dirty="0">
                <a:latin typeface="+mj-ea"/>
                <a:ea typeface="+mj-ea"/>
              </a:rPr>
              <a:t>"</a:t>
            </a:r>
            <a:r>
              <a:rPr lang="zh-CN" altLang="en-US" sz="2000" dirty="0">
                <a:latin typeface="+mj-ea"/>
                <a:ea typeface="+mj-ea"/>
              </a:rPr>
              <a:t>无</a:t>
            </a:r>
            <a:r>
              <a:rPr lang="en-US" altLang="zh-CN" sz="2000" dirty="0">
                <a:latin typeface="+mj-ea"/>
                <a:ea typeface="+mj-ea"/>
              </a:rPr>
              <a:t>"</a:t>
            </a:r>
            <a:r>
              <a:rPr lang="zh-CN" altLang="en-US" sz="2000" dirty="0">
                <a:latin typeface="+mj-ea"/>
                <a:ea typeface="+mj-ea"/>
              </a:rPr>
              <a:t>。</a:t>
            </a:r>
            <a:endParaRPr lang="en-US" altLang="zh-CN" sz="2000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激活警报 → 重置警报 → 确认警报</a:t>
            </a:r>
            <a:endParaRPr lang="en-US" altLang="zh-CN" sz="2000" dirty="0">
              <a:solidFill>
                <a:schemeClr val="accent5">
                  <a:lumMod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                            or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激活警报 → 确认警报 → 重置警报</a:t>
            </a:r>
            <a:endParaRPr lang="en-US" altLang="zh-CN" sz="2000" dirty="0">
              <a:solidFill>
                <a:schemeClr val="accent5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B11028-0EB3-2BBA-4D66-F6E57F4CB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000" y="2199659"/>
            <a:ext cx="4687868" cy="37743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F39329D-600C-C1F1-B99C-997E547CAF20}"/>
              </a:ext>
            </a:extLst>
          </p:cNvPr>
          <p:cNvSpPr txBox="1"/>
          <p:nvPr/>
        </p:nvSpPr>
        <p:spPr>
          <a:xfrm>
            <a:off x="8184232" y="6114072"/>
            <a:ext cx="1967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报警的基本状态</a:t>
            </a:r>
          </a:p>
        </p:txBody>
      </p:sp>
    </p:spTree>
    <p:extLst>
      <p:ext uri="{BB962C8B-B14F-4D97-AF65-F5344CB8AC3E}">
        <p14:creationId xmlns:p14="http://schemas.microsoft.com/office/powerpoint/2010/main" val="4025576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104B2E-2074-58E4-461A-3C07F6A7BA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5584045-8D34-47A5-81B9-53AE2D9309B4}" type="slidenum">
              <a:rPr lang="en-US" altLang="zh-CN" smtClean="0"/>
              <a:pPr>
                <a:defRPr/>
              </a:pPr>
              <a:t>21</a:t>
            </a:fld>
            <a:endParaRPr lang="en-US" altLang="zh-CN" dirty="0"/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96826EBD-68E1-527B-052F-94B78FFAA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152" y="600223"/>
            <a:ext cx="536185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2. </a:t>
            </a:r>
            <a:r>
              <a:rPr kumimoji="1" lang="zh-CN" altLang="en-US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监视与报警模块</a:t>
            </a:r>
          </a:p>
        </p:txBody>
      </p:sp>
      <p:sp>
        <p:nvSpPr>
          <p:cNvPr id="106" name="Line 3">
            <a:extLst>
              <a:ext uri="{FF2B5EF4-FFF2-40B4-BE49-F238E27FC236}">
                <a16:creationId xmlns:a16="http://schemas.microsoft.com/office/drawing/2014/main" id="{73F6DF96-6509-95A5-5F2A-9FB638D485BA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64" y="1246554"/>
            <a:ext cx="4802188" cy="0"/>
          </a:xfrm>
          <a:prstGeom prst="line">
            <a:avLst/>
          </a:prstGeom>
          <a:noFill/>
          <a:ln w="127000" cmpd="tri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2FD2B5D-C4DC-53E1-6BEC-87A252138517}"/>
              </a:ext>
            </a:extLst>
          </p:cNvPr>
          <p:cNvSpPr/>
          <p:nvPr/>
        </p:nvSpPr>
        <p:spPr bwMode="auto">
          <a:xfrm>
            <a:off x="861764" y="1856300"/>
            <a:ext cx="10994876" cy="4813060"/>
          </a:xfrm>
          <a:prstGeom prst="roundRect">
            <a:avLst>
              <a:gd name="adj" fmla="val 7282"/>
            </a:avLst>
          </a:prstGeom>
          <a:solidFill>
            <a:srgbClr val="DCF1F8"/>
          </a:solidFill>
          <a:ln w="1905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18370AA-AF19-5C4D-111E-F01605F49610}"/>
              </a:ext>
            </a:extLst>
          </p:cNvPr>
          <p:cNvSpPr txBox="1"/>
          <p:nvPr/>
        </p:nvSpPr>
        <p:spPr>
          <a:xfrm>
            <a:off x="861764" y="1327780"/>
            <a:ext cx="4226124" cy="426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3538" lvl="1" indent="-363538">
              <a:lnSpc>
                <a:spcPct val="120000"/>
              </a:lnSpc>
              <a:spcAft>
                <a:spcPct val="3000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kumimoji="1"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异常报警和控制</a:t>
            </a:r>
            <a:endParaRPr lang="zh-CN" altLang="en-US" sz="2000" b="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8B89E70-BBB2-D544-9A01-C23888A4D6EC}"/>
              </a:ext>
            </a:extLst>
          </p:cNvPr>
          <p:cNvSpPr txBox="1"/>
          <p:nvPr/>
        </p:nvSpPr>
        <p:spPr>
          <a:xfrm>
            <a:off x="983432" y="2009475"/>
            <a:ext cx="16561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报警设置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B949E13-AAD2-72E3-4847-BF70722C4067}"/>
              </a:ext>
            </a:extLst>
          </p:cNvPr>
          <p:cNvSpPr txBox="1"/>
          <p:nvPr/>
        </p:nvSpPr>
        <p:spPr>
          <a:xfrm>
            <a:off x="1145166" y="2370061"/>
            <a:ext cx="10495450" cy="961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j-ea"/>
                <a:ea typeface="+mj-ea"/>
              </a:rPr>
              <a:t>使用 </a:t>
            </a:r>
            <a:r>
              <a:rPr lang="en-US" altLang="zh-CN" sz="2000" dirty="0" err="1">
                <a:solidFill>
                  <a:srgbClr val="C00000"/>
                </a:solidFill>
                <a:latin typeface="+mj-ea"/>
                <a:ea typeface="+mj-ea"/>
              </a:rPr>
              <a:t>MpAlarmXCore</a:t>
            </a:r>
            <a:r>
              <a:rPr lang="en-US" altLang="zh-CN" sz="2000" dirty="0">
                <a:latin typeface="+mj-ea"/>
                <a:ea typeface="+mj-ea"/>
              </a:rPr>
              <a:t> </a:t>
            </a:r>
            <a:r>
              <a:rPr lang="zh-CN" altLang="en-US" sz="2000" dirty="0">
                <a:latin typeface="+mj-ea"/>
                <a:ea typeface="+mj-ea"/>
              </a:rPr>
              <a:t>配置指定用户报警 。在这里，可以调整每个警报的行为并进行各种设置，例如确定反应、链接到其他数据或指定警报的级别（严重程度）。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F39329D-600C-C1F1-B99C-997E547CAF20}"/>
              </a:ext>
            </a:extLst>
          </p:cNvPr>
          <p:cNvSpPr txBox="1"/>
          <p:nvPr/>
        </p:nvSpPr>
        <p:spPr>
          <a:xfrm>
            <a:off x="2278918" y="5597097"/>
            <a:ext cx="1224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报警设置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C5893DF-3A33-3C9D-AFC5-CDD97E850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924" y="3874685"/>
            <a:ext cx="4787359" cy="147686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BB09696-24CE-D62D-2E14-4A09214214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84" y="3382586"/>
            <a:ext cx="2459906" cy="266404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C4B072B-ADC8-D0FD-270B-8E232D2166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1"/>
          <a:stretch/>
        </p:blipFill>
        <p:spPr>
          <a:xfrm>
            <a:off x="8585592" y="3382587"/>
            <a:ext cx="2968612" cy="266404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7B1F994-BA0A-CD61-6F41-A67E91D2F608}"/>
              </a:ext>
            </a:extLst>
          </p:cNvPr>
          <p:cNvSpPr txBox="1"/>
          <p:nvPr/>
        </p:nvSpPr>
        <p:spPr>
          <a:xfrm>
            <a:off x="5962813" y="6173331"/>
            <a:ext cx="2521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实际液位过高报警设置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DB7B99B-A3AF-1A82-FB11-DCA04879D1CA}"/>
              </a:ext>
            </a:extLst>
          </p:cNvPr>
          <p:cNvSpPr txBox="1"/>
          <p:nvPr/>
        </p:nvSpPr>
        <p:spPr>
          <a:xfrm>
            <a:off x="8794100" y="6173331"/>
            <a:ext cx="2521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设定液位过高报警设置</a:t>
            </a:r>
          </a:p>
        </p:txBody>
      </p:sp>
    </p:spTree>
    <p:extLst>
      <p:ext uri="{BB962C8B-B14F-4D97-AF65-F5344CB8AC3E}">
        <p14:creationId xmlns:p14="http://schemas.microsoft.com/office/powerpoint/2010/main" val="3727716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104B2E-2074-58E4-461A-3C07F6A7BA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5584045-8D34-47A5-81B9-53AE2D9309B4}" type="slidenum">
              <a:rPr lang="en-US" altLang="zh-CN" smtClean="0"/>
              <a:pPr>
                <a:defRPr/>
              </a:pPr>
              <a:t>22</a:t>
            </a:fld>
            <a:endParaRPr lang="en-US" altLang="zh-CN" dirty="0"/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96826EBD-68E1-527B-052F-94B78FFAA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152" y="600223"/>
            <a:ext cx="536185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2. </a:t>
            </a:r>
            <a:r>
              <a:rPr kumimoji="1" lang="zh-CN" altLang="en-US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监视与报警模块</a:t>
            </a:r>
          </a:p>
        </p:txBody>
      </p:sp>
      <p:sp>
        <p:nvSpPr>
          <p:cNvPr id="106" name="Line 3">
            <a:extLst>
              <a:ext uri="{FF2B5EF4-FFF2-40B4-BE49-F238E27FC236}">
                <a16:creationId xmlns:a16="http://schemas.microsoft.com/office/drawing/2014/main" id="{73F6DF96-6509-95A5-5F2A-9FB638D485BA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64" y="1246554"/>
            <a:ext cx="4802188" cy="0"/>
          </a:xfrm>
          <a:prstGeom prst="line">
            <a:avLst/>
          </a:prstGeom>
          <a:noFill/>
          <a:ln w="127000" cmpd="tri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2FD2B5D-C4DC-53E1-6BEC-87A252138517}"/>
              </a:ext>
            </a:extLst>
          </p:cNvPr>
          <p:cNvSpPr/>
          <p:nvPr/>
        </p:nvSpPr>
        <p:spPr bwMode="auto">
          <a:xfrm>
            <a:off x="873138" y="1863757"/>
            <a:ext cx="10994876" cy="4813060"/>
          </a:xfrm>
          <a:prstGeom prst="roundRect">
            <a:avLst>
              <a:gd name="adj" fmla="val 7282"/>
            </a:avLst>
          </a:prstGeom>
          <a:solidFill>
            <a:schemeClr val="accent5"/>
          </a:solidFill>
          <a:ln w="1905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18370AA-AF19-5C4D-111E-F01605F49610}"/>
              </a:ext>
            </a:extLst>
          </p:cNvPr>
          <p:cNvSpPr txBox="1"/>
          <p:nvPr/>
        </p:nvSpPr>
        <p:spPr>
          <a:xfrm>
            <a:off x="861764" y="1327780"/>
            <a:ext cx="4226124" cy="426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3538" lvl="1" indent="-363538">
              <a:lnSpc>
                <a:spcPct val="120000"/>
              </a:lnSpc>
              <a:spcAft>
                <a:spcPct val="3000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kumimoji="1"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异常报警和控制</a:t>
            </a:r>
            <a:endParaRPr lang="zh-CN" altLang="en-US" sz="2000" b="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8B89E70-BBB2-D544-9A01-C23888A4D6EC}"/>
              </a:ext>
            </a:extLst>
          </p:cNvPr>
          <p:cNvSpPr txBox="1"/>
          <p:nvPr/>
        </p:nvSpPr>
        <p:spPr>
          <a:xfrm>
            <a:off x="983432" y="2009475"/>
            <a:ext cx="16561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报警显示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F39329D-600C-C1F1-B99C-997E547CAF20}"/>
              </a:ext>
            </a:extLst>
          </p:cNvPr>
          <p:cNvSpPr txBox="1"/>
          <p:nvPr/>
        </p:nvSpPr>
        <p:spPr>
          <a:xfrm>
            <a:off x="2974826" y="6235011"/>
            <a:ext cx="1811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当前报警显示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7B1F994-BA0A-CD61-6F41-A67E91D2F608}"/>
              </a:ext>
            </a:extLst>
          </p:cNvPr>
          <p:cNvSpPr txBox="1"/>
          <p:nvPr/>
        </p:nvSpPr>
        <p:spPr>
          <a:xfrm>
            <a:off x="8271230" y="6231062"/>
            <a:ext cx="1645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历史报警显示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4FFD5F-98B2-4C4D-8874-B5EFD9CF8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562" y="2675745"/>
            <a:ext cx="5054693" cy="336328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92DE504-A15F-28B1-73C3-19D2B9B860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15" y="2671700"/>
            <a:ext cx="4999393" cy="336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69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104B2E-2074-58E4-461A-3C07F6A7BA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5584045-8D34-47A5-81B9-53AE2D9309B4}" type="slidenum">
              <a:rPr lang="en-US" altLang="zh-CN" smtClean="0"/>
              <a:pPr>
                <a:defRPr/>
              </a:pPr>
              <a:t>23</a:t>
            </a:fld>
            <a:endParaRPr lang="en-US" altLang="zh-CN" dirty="0"/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96826EBD-68E1-527B-052F-94B78FFAA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152" y="600223"/>
            <a:ext cx="536185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2. </a:t>
            </a:r>
            <a:r>
              <a:rPr kumimoji="1" lang="zh-CN" altLang="en-US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监视与报警模块</a:t>
            </a:r>
          </a:p>
        </p:txBody>
      </p:sp>
      <p:sp>
        <p:nvSpPr>
          <p:cNvPr id="106" name="Line 3">
            <a:extLst>
              <a:ext uri="{FF2B5EF4-FFF2-40B4-BE49-F238E27FC236}">
                <a16:creationId xmlns:a16="http://schemas.microsoft.com/office/drawing/2014/main" id="{73F6DF96-6509-95A5-5F2A-9FB638D485BA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64" y="1246554"/>
            <a:ext cx="4802188" cy="0"/>
          </a:xfrm>
          <a:prstGeom prst="line">
            <a:avLst/>
          </a:prstGeom>
          <a:noFill/>
          <a:ln w="127000" cmpd="tri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2FD2B5D-C4DC-53E1-6BEC-87A252138517}"/>
              </a:ext>
            </a:extLst>
          </p:cNvPr>
          <p:cNvSpPr/>
          <p:nvPr/>
        </p:nvSpPr>
        <p:spPr bwMode="auto">
          <a:xfrm>
            <a:off x="873138" y="1863757"/>
            <a:ext cx="10994876" cy="4813060"/>
          </a:xfrm>
          <a:prstGeom prst="roundRect">
            <a:avLst>
              <a:gd name="adj" fmla="val 7282"/>
            </a:avLst>
          </a:prstGeom>
          <a:solidFill>
            <a:schemeClr val="accent5"/>
          </a:solidFill>
          <a:ln w="1905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18370AA-AF19-5C4D-111E-F01605F49610}"/>
              </a:ext>
            </a:extLst>
          </p:cNvPr>
          <p:cNvSpPr txBox="1"/>
          <p:nvPr/>
        </p:nvSpPr>
        <p:spPr>
          <a:xfrm>
            <a:off x="861764" y="1327780"/>
            <a:ext cx="4226124" cy="426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3538" lvl="1" indent="-363538">
              <a:lnSpc>
                <a:spcPct val="120000"/>
              </a:lnSpc>
              <a:spcAft>
                <a:spcPct val="3000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kumimoji="1" lang="en-US" altLang="zh-CN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PLC</a:t>
            </a:r>
            <a:r>
              <a:rPr kumimoji="1"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数据采集与存储</a:t>
            </a:r>
            <a:endParaRPr lang="zh-CN" altLang="en-US" sz="2000" b="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8B89E70-BBB2-D544-9A01-C23888A4D6EC}"/>
              </a:ext>
            </a:extLst>
          </p:cNvPr>
          <p:cNvSpPr txBox="1"/>
          <p:nvPr/>
        </p:nvSpPr>
        <p:spPr>
          <a:xfrm>
            <a:off x="983432" y="2009475"/>
            <a:ext cx="26642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数据记录页面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1420A84-DEC9-4A4A-ECE7-CF7DCF546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832" y="2500301"/>
            <a:ext cx="7651615" cy="391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37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104B2E-2074-58E4-461A-3C07F6A7BA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5584045-8D34-47A5-81B9-53AE2D9309B4}" type="slidenum">
              <a:rPr lang="en-US" altLang="zh-CN" smtClean="0"/>
              <a:pPr>
                <a:defRPr/>
              </a:pPr>
              <a:t>24</a:t>
            </a:fld>
            <a:endParaRPr lang="en-US" altLang="zh-CN" dirty="0"/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96826EBD-68E1-527B-052F-94B78FFAA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152" y="600223"/>
            <a:ext cx="536185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2. </a:t>
            </a:r>
            <a:r>
              <a:rPr kumimoji="1" lang="zh-CN" altLang="en-US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监视与报警模块</a:t>
            </a:r>
          </a:p>
        </p:txBody>
      </p:sp>
      <p:sp>
        <p:nvSpPr>
          <p:cNvPr id="106" name="Line 3">
            <a:extLst>
              <a:ext uri="{FF2B5EF4-FFF2-40B4-BE49-F238E27FC236}">
                <a16:creationId xmlns:a16="http://schemas.microsoft.com/office/drawing/2014/main" id="{73F6DF96-6509-95A5-5F2A-9FB638D485BA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64" y="1246554"/>
            <a:ext cx="4802188" cy="0"/>
          </a:xfrm>
          <a:prstGeom prst="line">
            <a:avLst/>
          </a:prstGeom>
          <a:noFill/>
          <a:ln w="127000" cmpd="tri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2FD2B5D-C4DC-53E1-6BEC-87A252138517}"/>
              </a:ext>
            </a:extLst>
          </p:cNvPr>
          <p:cNvSpPr/>
          <p:nvPr/>
        </p:nvSpPr>
        <p:spPr bwMode="auto">
          <a:xfrm>
            <a:off x="873138" y="1863757"/>
            <a:ext cx="10994876" cy="4813060"/>
          </a:xfrm>
          <a:prstGeom prst="roundRect">
            <a:avLst>
              <a:gd name="adj" fmla="val 7282"/>
            </a:avLst>
          </a:prstGeom>
          <a:solidFill>
            <a:schemeClr val="accent5"/>
          </a:solidFill>
          <a:ln w="1905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18370AA-AF19-5C4D-111E-F01605F49610}"/>
              </a:ext>
            </a:extLst>
          </p:cNvPr>
          <p:cNvSpPr txBox="1"/>
          <p:nvPr/>
        </p:nvSpPr>
        <p:spPr>
          <a:xfrm>
            <a:off x="861764" y="1327780"/>
            <a:ext cx="4226124" cy="426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3538" lvl="1" indent="-363538">
              <a:lnSpc>
                <a:spcPct val="120000"/>
              </a:lnSpc>
              <a:spcAft>
                <a:spcPct val="3000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kumimoji="1" lang="en-US" altLang="zh-CN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PLC</a:t>
            </a:r>
            <a:r>
              <a:rPr kumimoji="1"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数据采集与存储</a:t>
            </a:r>
            <a:endParaRPr lang="zh-CN" altLang="en-US" sz="2000" b="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8B89E70-BBB2-D544-9A01-C23888A4D6EC}"/>
              </a:ext>
            </a:extLst>
          </p:cNvPr>
          <p:cNvSpPr txBox="1"/>
          <p:nvPr/>
        </p:nvSpPr>
        <p:spPr>
          <a:xfrm>
            <a:off x="1216317" y="2132856"/>
            <a:ext cx="36724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000" dirty="0" err="1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mapp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Service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sz="2000" dirty="0" err="1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mapp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Data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来采集数据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526EB8-5105-E224-7434-848377A46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228" y="1968031"/>
            <a:ext cx="6264696" cy="460451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0CA4E71-914D-1A17-7A3E-36C963B4F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947" y="3265671"/>
            <a:ext cx="4320191" cy="223392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245EA28-CA5E-3EA9-A420-9E83214CEC98}"/>
              </a:ext>
            </a:extLst>
          </p:cNvPr>
          <p:cNvSpPr txBox="1"/>
          <p:nvPr/>
        </p:nvSpPr>
        <p:spPr>
          <a:xfrm>
            <a:off x="2778750" y="5872917"/>
            <a:ext cx="2309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贝加莱 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 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环境配置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1887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104B2E-2074-58E4-461A-3C07F6A7BA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5584045-8D34-47A5-81B9-53AE2D9309B4}" type="slidenum">
              <a:rPr lang="en-US" altLang="zh-CN" smtClean="0"/>
              <a:pPr>
                <a:defRPr/>
              </a:pPr>
              <a:t>25</a:t>
            </a:fld>
            <a:endParaRPr lang="en-US" altLang="zh-CN" dirty="0"/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96826EBD-68E1-527B-052F-94B78FFAA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152" y="600223"/>
            <a:ext cx="536185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2. </a:t>
            </a:r>
            <a:r>
              <a:rPr kumimoji="1" lang="zh-CN" altLang="en-US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监视与报警模块</a:t>
            </a:r>
          </a:p>
        </p:txBody>
      </p:sp>
      <p:sp>
        <p:nvSpPr>
          <p:cNvPr id="106" name="Line 3">
            <a:extLst>
              <a:ext uri="{FF2B5EF4-FFF2-40B4-BE49-F238E27FC236}">
                <a16:creationId xmlns:a16="http://schemas.microsoft.com/office/drawing/2014/main" id="{73F6DF96-6509-95A5-5F2A-9FB638D485BA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64" y="1246554"/>
            <a:ext cx="4802188" cy="0"/>
          </a:xfrm>
          <a:prstGeom prst="line">
            <a:avLst/>
          </a:prstGeom>
          <a:noFill/>
          <a:ln w="127000" cmpd="tri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2FD2B5D-C4DC-53E1-6BEC-87A252138517}"/>
              </a:ext>
            </a:extLst>
          </p:cNvPr>
          <p:cNvSpPr/>
          <p:nvPr/>
        </p:nvSpPr>
        <p:spPr bwMode="auto">
          <a:xfrm>
            <a:off x="873138" y="1863757"/>
            <a:ext cx="10994876" cy="4813060"/>
          </a:xfrm>
          <a:prstGeom prst="roundRect">
            <a:avLst>
              <a:gd name="adj" fmla="val 7282"/>
            </a:avLst>
          </a:prstGeom>
          <a:solidFill>
            <a:schemeClr val="accent5"/>
          </a:solidFill>
          <a:ln w="1905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18370AA-AF19-5C4D-111E-F01605F49610}"/>
              </a:ext>
            </a:extLst>
          </p:cNvPr>
          <p:cNvSpPr txBox="1"/>
          <p:nvPr/>
        </p:nvSpPr>
        <p:spPr>
          <a:xfrm>
            <a:off x="861764" y="1327780"/>
            <a:ext cx="4226124" cy="426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3538" lvl="1" indent="-363538">
              <a:lnSpc>
                <a:spcPct val="120000"/>
              </a:lnSpc>
              <a:spcAft>
                <a:spcPct val="3000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kumimoji="1" lang="en-US" altLang="zh-CN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PLC</a:t>
            </a:r>
            <a:r>
              <a:rPr kumimoji="1"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数据采集与存储</a:t>
            </a:r>
            <a:endParaRPr lang="zh-CN" altLang="en-US" sz="2000" b="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8B89E70-BBB2-D544-9A01-C23888A4D6EC}"/>
              </a:ext>
            </a:extLst>
          </p:cNvPr>
          <p:cNvSpPr txBox="1"/>
          <p:nvPr/>
        </p:nvSpPr>
        <p:spPr>
          <a:xfrm>
            <a:off x="1138622" y="2067386"/>
            <a:ext cx="36724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FTP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存储数据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077E3C3-C5D9-B4DF-AE0F-B87B6D8D3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217" y="2194701"/>
            <a:ext cx="4501397" cy="368257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1EBC413-5AB6-A367-E2C2-74175FAB26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30" y="2862042"/>
            <a:ext cx="4813362" cy="274940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308F8BF-076D-8AC0-DA95-30331036AB9B}"/>
              </a:ext>
            </a:extLst>
          </p:cNvPr>
          <p:cNvSpPr txBox="1"/>
          <p:nvPr/>
        </p:nvSpPr>
        <p:spPr>
          <a:xfrm>
            <a:off x="1377194" y="6037295"/>
            <a:ext cx="4993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MpDataRecorder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功能块的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Record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输入置为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FB445CD-CB2E-CCA2-9D13-C01F9E233615}"/>
              </a:ext>
            </a:extLst>
          </p:cNvPr>
          <p:cNvSpPr txBox="1"/>
          <p:nvPr/>
        </p:nvSpPr>
        <p:spPr>
          <a:xfrm>
            <a:off x="7896200" y="6043982"/>
            <a:ext cx="2088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File Zilla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收集数据</a:t>
            </a:r>
          </a:p>
        </p:txBody>
      </p:sp>
    </p:spTree>
    <p:extLst>
      <p:ext uri="{BB962C8B-B14F-4D97-AF65-F5344CB8AC3E}">
        <p14:creationId xmlns:p14="http://schemas.microsoft.com/office/powerpoint/2010/main" val="3008912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104B2E-2074-58E4-461A-3C07F6A7BA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5584045-8D34-47A5-81B9-53AE2D9309B4}" type="slidenum">
              <a:rPr lang="en-US" altLang="zh-CN" smtClean="0"/>
              <a:pPr>
                <a:defRPr/>
              </a:pPr>
              <a:t>26</a:t>
            </a:fld>
            <a:endParaRPr lang="en-US" altLang="zh-CN" dirty="0"/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96826EBD-68E1-527B-052F-94B78FFAA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152" y="600223"/>
            <a:ext cx="536185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2. </a:t>
            </a:r>
            <a:r>
              <a:rPr kumimoji="1" lang="zh-CN" altLang="en-US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监视与报警模块</a:t>
            </a:r>
          </a:p>
        </p:txBody>
      </p:sp>
      <p:sp>
        <p:nvSpPr>
          <p:cNvPr id="106" name="Line 3">
            <a:extLst>
              <a:ext uri="{FF2B5EF4-FFF2-40B4-BE49-F238E27FC236}">
                <a16:creationId xmlns:a16="http://schemas.microsoft.com/office/drawing/2014/main" id="{73F6DF96-6509-95A5-5F2A-9FB638D485BA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64" y="1246554"/>
            <a:ext cx="4802188" cy="0"/>
          </a:xfrm>
          <a:prstGeom prst="line">
            <a:avLst/>
          </a:prstGeom>
          <a:noFill/>
          <a:ln w="127000" cmpd="tri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2FD2B5D-C4DC-53E1-6BEC-87A252138517}"/>
              </a:ext>
            </a:extLst>
          </p:cNvPr>
          <p:cNvSpPr/>
          <p:nvPr/>
        </p:nvSpPr>
        <p:spPr bwMode="auto">
          <a:xfrm>
            <a:off x="873138" y="1863757"/>
            <a:ext cx="10994876" cy="4813060"/>
          </a:xfrm>
          <a:prstGeom prst="roundRect">
            <a:avLst>
              <a:gd name="adj" fmla="val 7282"/>
            </a:avLst>
          </a:prstGeom>
          <a:solidFill>
            <a:schemeClr val="accent5"/>
          </a:solidFill>
          <a:ln w="1905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18370AA-AF19-5C4D-111E-F01605F49610}"/>
              </a:ext>
            </a:extLst>
          </p:cNvPr>
          <p:cNvSpPr txBox="1"/>
          <p:nvPr/>
        </p:nvSpPr>
        <p:spPr>
          <a:xfrm>
            <a:off x="861764" y="1327780"/>
            <a:ext cx="4226124" cy="426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3538" lvl="1" indent="-363538">
              <a:lnSpc>
                <a:spcPct val="120000"/>
              </a:lnSpc>
              <a:spcAft>
                <a:spcPct val="3000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kumimoji="1"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系统辨识</a:t>
            </a:r>
            <a:endParaRPr lang="zh-CN" altLang="en-US" sz="2000" b="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8B89E70-BBB2-D544-9A01-C23888A4D6EC}"/>
              </a:ext>
            </a:extLst>
          </p:cNvPr>
          <p:cNvSpPr txBox="1"/>
          <p:nvPr/>
        </p:nvSpPr>
        <p:spPr>
          <a:xfrm>
            <a:off x="1133035" y="1974100"/>
            <a:ext cx="100699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在水箱液面为零时，变频器一定的频率给水箱进水，即给水箱施加一个阶跃，等待液面稳定，并记录数据。用 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Matlab 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自带的系统辨识工具箱辨识得：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308F8BF-076D-8AC0-DA95-30331036AB9B}"/>
              </a:ext>
            </a:extLst>
          </p:cNvPr>
          <p:cNvSpPr txBox="1"/>
          <p:nvPr/>
        </p:nvSpPr>
        <p:spPr>
          <a:xfrm>
            <a:off x="5231904" y="6208830"/>
            <a:ext cx="1872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传递函数模型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7F7607-39DC-219F-C129-358172977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194" y="2775272"/>
            <a:ext cx="6045511" cy="334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10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002631" y="2605697"/>
            <a:ext cx="8186738" cy="1646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FF0000"/>
              </a:buClr>
            </a:pPr>
            <a:r>
              <a:rPr lang="en-US" altLang="zh-CN" sz="4800" b="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03</a:t>
            </a:r>
          </a:p>
          <a:p>
            <a:pPr algn="ctr">
              <a:spcAft>
                <a:spcPts val="600"/>
              </a:spcAft>
              <a:buClr>
                <a:srgbClr val="FF0000"/>
              </a:buClr>
            </a:pP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控制模块</a:t>
            </a:r>
          </a:p>
        </p:txBody>
      </p:sp>
      <p:sp>
        <p:nvSpPr>
          <p:cNvPr id="3" name="灯片编号占位符 1">
            <a:extLst>
              <a:ext uri="{FF2B5EF4-FFF2-40B4-BE49-F238E27FC236}">
                <a16:creationId xmlns:a16="http://schemas.microsoft.com/office/drawing/2014/main" id="{2549030B-EB63-989A-A818-C2C2469CC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6330806"/>
            <a:ext cx="697248" cy="338554"/>
          </a:xfrm>
        </p:spPr>
        <p:txBody>
          <a:bodyPr/>
          <a:lstStyle/>
          <a:p>
            <a:pPr>
              <a:defRPr/>
            </a:pPr>
            <a:fld id="{95584045-8D34-47A5-81B9-53AE2D9309B4}" type="slidenum">
              <a:rPr lang="en-US" altLang="zh-CN" smtClean="0"/>
              <a:pPr>
                <a:defRPr/>
              </a:pPr>
              <a:t>27</a:t>
            </a:fld>
            <a:endParaRPr lang="en-US" altLang="zh-CN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EFFD859-3808-316A-876C-D33D5C5412C5}"/>
              </a:ext>
            </a:extLst>
          </p:cNvPr>
          <p:cNvSpPr/>
          <p:nvPr/>
        </p:nvSpPr>
        <p:spPr>
          <a:xfrm>
            <a:off x="8112224" y="2060848"/>
            <a:ext cx="2592288" cy="3235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3525" indent="-263525">
              <a:lnSpc>
                <a:spcPct val="150000"/>
              </a:lnSpc>
              <a:spcAft>
                <a:spcPct val="3000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kumimoji="1" lang="zh-CN" altLang="en-US" sz="24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单容</a:t>
            </a:r>
            <a:r>
              <a:rPr kumimoji="1" lang="en-US" altLang="zh-CN" sz="24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PID</a:t>
            </a:r>
            <a:r>
              <a:rPr kumimoji="1" lang="zh-CN" altLang="en-US" sz="24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控制</a:t>
            </a:r>
            <a:endParaRPr kumimoji="1" lang="en-US" altLang="zh-CN" sz="2400" b="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63525" indent="-263525">
              <a:lnSpc>
                <a:spcPct val="150000"/>
              </a:lnSpc>
              <a:spcAft>
                <a:spcPct val="3000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kumimoji="1" lang="zh-CN" altLang="en-US" sz="24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串级</a:t>
            </a:r>
            <a:r>
              <a:rPr kumimoji="1" lang="en-US" altLang="zh-CN" sz="24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PID</a:t>
            </a:r>
            <a:r>
              <a:rPr kumimoji="1" lang="zh-CN" altLang="en-US" sz="24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控制</a:t>
            </a:r>
            <a:endParaRPr kumimoji="1" lang="en-US" altLang="zh-CN" sz="2400" b="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63525" indent="-263525">
              <a:lnSpc>
                <a:spcPct val="150000"/>
              </a:lnSpc>
              <a:spcAft>
                <a:spcPct val="3000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kumimoji="1" lang="zh-CN" altLang="en-US" sz="24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比例控制</a:t>
            </a:r>
            <a:endParaRPr kumimoji="1" lang="en-US" altLang="zh-CN" sz="2400" b="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63525" indent="-263525">
              <a:lnSpc>
                <a:spcPct val="150000"/>
              </a:lnSpc>
              <a:spcAft>
                <a:spcPct val="3000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kumimoji="1" lang="zh-CN" altLang="en-US" sz="24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前馈</a:t>
            </a:r>
            <a:r>
              <a:rPr kumimoji="1" lang="en-US" altLang="zh-CN" sz="24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kumimoji="1" lang="zh-CN" altLang="en-US" sz="24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反馈控制</a:t>
            </a:r>
            <a:endParaRPr kumimoji="1" lang="en-US" altLang="zh-CN" sz="2400" b="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63525" indent="-263525">
              <a:lnSpc>
                <a:spcPct val="150000"/>
              </a:lnSpc>
              <a:spcAft>
                <a:spcPct val="3000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kumimoji="1" lang="zh-CN" altLang="en-US" sz="24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模型预测控制</a:t>
            </a:r>
            <a:endParaRPr kumimoji="1" lang="en-US" altLang="zh-CN" sz="2400" b="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767911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104B2E-2074-58E4-461A-3C07F6A7BA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5584045-8D34-47A5-81B9-53AE2D9309B4}" type="slidenum">
              <a:rPr lang="en-US" altLang="zh-CN" smtClean="0"/>
              <a:pPr>
                <a:defRPr/>
              </a:pPr>
              <a:t>28</a:t>
            </a:fld>
            <a:endParaRPr lang="en-US" altLang="zh-CN" dirty="0"/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96826EBD-68E1-527B-052F-94B78FFAA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152" y="600223"/>
            <a:ext cx="5361856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2. </a:t>
            </a:r>
            <a:r>
              <a:rPr kumimoji="1" lang="zh-CN" altLang="en-US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控制模块</a:t>
            </a:r>
          </a:p>
          <a:p>
            <a:endParaRPr kumimoji="1" lang="zh-CN" altLang="en-US" sz="3600" dirty="0">
              <a:latin typeface="Times New Roman" panose="02020603050405020304" pitchFamily="18" charset="0"/>
              <a:ea typeface="楷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6" name="Line 3">
            <a:extLst>
              <a:ext uri="{FF2B5EF4-FFF2-40B4-BE49-F238E27FC236}">
                <a16:creationId xmlns:a16="http://schemas.microsoft.com/office/drawing/2014/main" id="{73F6DF96-6509-95A5-5F2A-9FB638D485BA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64" y="1246554"/>
            <a:ext cx="4802188" cy="0"/>
          </a:xfrm>
          <a:prstGeom prst="line">
            <a:avLst/>
          </a:prstGeom>
          <a:noFill/>
          <a:ln w="127000" cmpd="tri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2FD2B5D-C4DC-53E1-6BEC-87A252138517}"/>
              </a:ext>
            </a:extLst>
          </p:cNvPr>
          <p:cNvSpPr/>
          <p:nvPr/>
        </p:nvSpPr>
        <p:spPr bwMode="auto">
          <a:xfrm>
            <a:off x="873138" y="1863757"/>
            <a:ext cx="10994876" cy="4813060"/>
          </a:xfrm>
          <a:prstGeom prst="roundRect">
            <a:avLst>
              <a:gd name="adj" fmla="val 7282"/>
            </a:avLst>
          </a:prstGeom>
          <a:solidFill>
            <a:schemeClr val="accent5"/>
          </a:solidFill>
          <a:ln w="1905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18370AA-AF19-5C4D-111E-F01605F49610}"/>
              </a:ext>
            </a:extLst>
          </p:cNvPr>
          <p:cNvSpPr txBox="1"/>
          <p:nvPr/>
        </p:nvSpPr>
        <p:spPr>
          <a:xfrm>
            <a:off x="861764" y="1327780"/>
            <a:ext cx="4226124" cy="426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3538" lvl="1" indent="-363538">
              <a:lnSpc>
                <a:spcPct val="120000"/>
              </a:lnSpc>
              <a:spcAft>
                <a:spcPct val="3000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kumimoji="1"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单容</a:t>
            </a:r>
            <a:r>
              <a:rPr kumimoji="1" lang="en-US" altLang="zh-CN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PID</a:t>
            </a:r>
            <a:r>
              <a:rPr kumimoji="1"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控制</a:t>
            </a:r>
            <a:endParaRPr lang="zh-CN" altLang="en-US" sz="2000" b="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8B89E70-BBB2-D544-9A01-C23888A4D6EC}"/>
              </a:ext>
            </a:extLst>
          </p:cNvPr>
          <p:cNvSpPr txBox="1"/>
          <p:nvPr/>
        </p:nvSpPr>
        <p:spPr>
          <a:xfrm>
            <a:off x="1133035" y="1974100"/>
            <a:ext cx="100699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C28FB9-720E-86B8-2849-F99E27CA5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266" y="2918432"/>
            <a:ext cx="8866620" cy="269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43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104B2E-2074-58E4-461A-3C07F6A7BA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5584045-8D34-47A5-81B9-53AE2D9309B4}" type="slidenum">
              <a:rPr lang="en-US" altLang="zh-CN" smtClean="0"/>
              <a:pPr>
                <a:defRPr/>
              </a:pPr>
              <a:t>29</a:t>
            </a:fld>
            <a:endParaRPr lang="en-US" altLang="zh-CN" dirty="0"/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96826EBD-68E1-527B-052F-94B78FFAA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152" y="600223"/>
            <a:ext cx="5361856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2. </a:t>
            </a:r>
            <a:r>
              <a:rPr kumimoji="1" lang="zh-CN" altLang="en-US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控制模块</a:t>
            </a:r>
          </a:p>
          <a:p>
            <a:endParaRPr kumimoji="1" lang="zh-CN" altLang="en-US" sz="3600" dirty="0">
              <a:latin typeface="Times New Roman" panose="02020603050405020304" pitchFamily="18" charset="0"/>
              <a:ea typeface="楷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6" name="Line 3">
            <a:extLst>
              <a:ext uri="{FF2B5EF4-FFF2-40B4-BE49-F238E27FC236}">
                <a16:creationId xmlns:a16="http://schemas.microsoft.com/office/drawing/2014/main" id="{73F6DF96-6509-95A5-5F2A-9FB638D485BA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64" y="1246554"/>
            <a:ext cx="4802188" cy="0"/>
          </a:xfrm>
          <a:prstGeom prst="line">
            <a:avLst/>
          </a:prstGeom>
          <a:noFill/>
          <a:ln w="127000" cmpd="tri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2FD2B5D-C4DC-53E1-6BEC-87A252138517}"/>
              </a:ext>
            </a:extLst>
          </p:cNvPr>
          <p:cNvSpPr/>
          <p:nvPr/>
        </p:nvSpPr>
        <p:spPr bwMode="auto">
          <a:xfrm>
            <a:off x="873138" y="1863757"/>
            <a:ext cx="10994876" cy="4813060"/>
          </a:xfrm>
          <a:prstGeom prst="roundRect">
            <a:avLst>
              <a:gd name="adj" fmla="val 7282"/>
            </a:avLst>
          </a:prstGeom>
          <a:solidFill>
            <a:schemeClr val="accent5"/>
          </a:solidFill>
          <a:ln w="1905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18370AA-AF19-5C4D-111E-F01605F49610}"/>
              </a:ext>
            </a:extLst>
          </p:cNvPr>
          <p:cNvSpPr txBox="1"/>
          <p:nvPr/>
        </p:nvSpPr>
        <p:spPr>
          <a:xfrm>
            <a:off x="861764" y="1327780"/>
            <a:ext cx="4226124" cy="426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3538" lvl="1" indent="-363538">
              <a:lnSpc>
                <a:spcPct val="120000"/>
              </a:lnSpc>
              <a:spcAft>
                <a:spcPct val="3000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kumimoji="1"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单容</a:t>
            </a:r>
            <a:r>
              <a:rPr kumimoji="1" lang="en-US" altLang="zh-CN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PID</a:t>
            </a:r>
            <a:r>
              <a:rPr kumimoji="1"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控制</a:t>
            </a:r>
            <a:endParaRPr lang="zh-CN" altLang="en-US" sz="2000" b="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8B89E70-BBB2-D544-9A01-C23888A4D6EC}"/>
              </a:ext>
            </a:extLst>
          </p:cNvPr>
          <p:cNvSpPr txBox="1"/>
          <p:nvPr/>
        </p:nvSpPr>
        <p:spPr>
          <a:xfrm>
            <a:off x="1133035" y="1974100"/>
            <a:ext cx="100699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Simulink 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虚拟调试 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PID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，整定参数：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308F8BF-076D-8AC0-DA95-30331036AB9B}"/>
              </a:ext>
            </a:extLst>
          </p:cNvPr>
          <p:cNvSpPr txBox="1"/>
          <p:nvPr/>
        </p:nvSpPr>
        <p:spPr>
          <a:xfrm>
            <a:off x="5231904" y="5651303"/>
            <a:ext cx="1872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Simulink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5AE552-D62E-7D45-2743-EDC4538A20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35" y="2836896"/>
            <a:ext cx="10498577" cy="235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45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002631" y="2605697"/>
            <a:ext cx="8186738" cy="1646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FF0000"/>
              </a:buClr>
            </a:pPr>
            <a:r>
              <a:rPr lang="en-US" altLang="zh-CN" sz="4800" b="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01</a:t>
            </a:r>
          </a:p>
          <a:p>
            <a:pPr algn="ctr">
              <a:spcAft>
                <a:spcPts val="600"/>
              </a:spcAft>
              <a:buClr>
                <a:srgbClr val="FF0000"/>
              </a:buClr>
            </a:pP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监控系统简介</a:t>
            </a:r>
            <a:endParaRPr lang="zh-CN" altLang="en-US" sz="4800" b="0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灯片编号占位符 1">
            <a:extLst>
              <a:ext uri="{FF2B5EF4-FFF2-40B4-BE49-F238E27FC236}">
                <a16:creationId xmlns:a16="http://schemas.microsoft.com/office/drawing/2014/main" id="{2549030B-EB63-989A-A818-C2C2469CC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6330806"/>
            <a:ext cx="697248" cy="338554"/>
          </a:xfrm>
        </p:spPr>
        <p:txBody>
          <a:bodyPr/>
          <a:lstStyle/>
          <a:p>
            <a:pPr>
              <a:defRPr/>
            </a:pPr>
            <a:fld id="{95584045-8D34-47A5-81B9-53AE2D9309B4}" type="slidenum">
              <a:rPr lang="en-US" altLang="zh-CN" smtClean="0"/>
              <a:pPr>
                <a:defRPr/>
              </a:pPr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4746945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104B2E-2074-58E4-461A-3C07F6A7BA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5584045-8D34-47A5-81B9-53AE2D9309B4}" type="slidenum">
              <a:rPr lang="en-US" altLang="zh-CN" smtClean="0"/>
              <a:pPr>
                <a:defRPr/>
              </a:pPr>
              <a:t>30</a:t>
            </a:fld>
            <a:endParaRPr lang="en-US" altLang="zh-CN" dirty="0"/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96826EBD-68E1-527B-052F-94B78FFAA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152" y="600223"/>
            <a:ext cx="5361856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2. </a:t>
            </a:r>
            <a:r>
              <a:rPr kumimoji="1" lang="zh-CN" altLang="en-US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控制模块</a:t>
            </a:r>
          </a:p>
          <a:p>
            <a:endParaRPr kumimoji="1" lang="zh-CN" altLang="en-US" sz="3600" dirty="0">
              <a:latin typeface="Times New Roman" panose="02020603050405020304" pitchFamily="18" charset="0"/>
              <a:ea typeface="楷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6" name="Line 3">
            <a:extLst>
              <a:ext uri="{FF2B5EF4-FFF2-40B4-BE49-F238E27FC236}">
                <a16:creationId xmlns:a16="http://schemas.microsoft.com/office/drawing/2014/main" id="{73F6DF96-6509-95A5-5F2A-9FB638D485BA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64" y="1246554"/>
            <a:ext cx="4802188" cy="0"/>
          </a:xfrm>
          <a:prstGeom prst="line">
            <a:avLst/>
          </a:prstGeom>
          <a:noFill/>
          <a:ln w="127000" cmpd="tri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2FD2B5D-C4DC-53E1-6BEC-87A252138517}"/>
              </a:ext>
            </a:extLst>
          </p:cNvPr>
          <p:cNvSpPr/>
          <p:nvPr/>
        </p:nvSpPr>
        <p:spPr bwMode="auto">
          <a:xfrm>
            <a:off x="873138" y="1863757"/>
            <a:ext cx="10994876" cy="4813060"/>
          </a:xfrm>
          <a:prstGeom prst="roundRect">
            <a:avLst>
              <a:gd name="adj" fmla="val 7282"/>
            </a:avLst>
          </a:prstGeom>
          <a:solidFill>
            <a:schemeClr val="accent5"/>
          </a:solidFill>
          <a:ln w="1905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18370AA-AF19-5C4D-111E-F01605F49610}"/>
              </a:ext>
            </a:extLst>
          </p:cNvPr>
          <p:cNvSpPr txBox="1"/>
          <p:nvPr/>
        </p:nvSpPr>
        <p:spPr>
          <a:xfrm>
            <a:off x="861764" y="1327780"/>
            <a:ext cx="4226124" cy="426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3538" lvl="1" indent="-363538">
              <a:lnSpc>
                <a:spcPct val="120000"/>
              </a:lnSpc>
              <a:spcAft>
                <a:spcPct val="3000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kumimoji="1"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单容</a:t>
            </a:r>
            <a:r>
              <a:rPr kumimoji="1" lang="en-US" altLang="zh-CN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PID</a:t>
            </a:r>
            <a:r>
              <a:rPr kumimoji="1"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控制</a:t>
            </a:r>
            <a:endParaRPr lang="zh-CN" altLang="en-US" sz="2000" b="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8B89E70-BBB2-D544-9A01-C23888A4D6EC}"/>
              </a:ext>
            </a:extLst>
          </p:cNvPr>
          <p:cNvSpPr txBox="1"/>
          <p:nvPr/>
        </p:nvSpPr>
        <p:spPr>
          <a:xfrm>
            <a:off x="1133035" y="1974100"/>
            <a:ext cx="100699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Simulink 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虚拟调试 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PID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，整定参数：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308F8BF-076D-8AC0-DA95-30331036AB9B}"/>
              </a:ext>
            </a:extLst>
          </p:cNvPr>
          <p:cNvSpPr txBox="1"/>
          <p:nvPr/>
        </p:nvSpPr>
        <p:spPr>
          <a:xfrm>
            <a:off x="3009424" y="6193262"/>
            <a:ext cx="3096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Simulink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模拟控制效果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D80B9DD-AE98-B81A-D85F-83CC413C6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2516661"/>
            <a:ext cx="5337421" cy="358103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8E969EA-93B8-6C43-2177-E7F24ED8E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715" y="2495655"/>
            <a:ext cx="2235709" cy="348059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8FB2143-A4F9-8F48-E3CE-E11DA0059C3E}"/>
              </a:ext>
            </a:extLst>
          </p:cNvPr>
          <p:cNvSpPr txBox="1"/>
          <p:nvPr/>
        </p:nvSpPr>
        <p:spPr>
          <a:xfrm>
            <a:off x="8688288" y="6097693"/>
            <a:ext cx="1224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PID </a:t>
            </a:r>
            <a:r>
              <a:rPr lang="zh-CN" altLang="en-US" sz="18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endParaRPr lang="zh-CN" altLang="en-US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9308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104B2E-2074-58E4-461A-3C07F6A7BA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5584045-8D34-47A5-81B9-53AE2D9309B4}" type="slidenum">
              <a:rPr lang="en-US" altLang="zh-CN" smtClean="0"/>
              <a:pPr>
                <a:defRPr/>
              </a:pPr>
              <a:t>31</a:t>
            </a:fld>
            <a:endParaRPr lang="en-US" altLang="zh-CN" dirty="0"/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96826EBD-68E1-527B-052F-94B78FFAA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152" y="600223"/>
            <a:ext cx="5361856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2. </a:t>
            </a:r>
            <a:r>
              <a:rPr kumimoji="1" lang="zh-CN" altLang="en-US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控制模块</a:t>
            </a:r>
          </a:p>
          <a:p>
            <a:endParaRPr kumimoji="1" lang="zh-CN" altLang="en-US" sz="3600" dirty="0">
              <a:latin typeface="Times New Roman" panose="02020603050405020304" pitchFamily="18" charset="0"/>
              <a:ea typeface="楷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6" name="Line 3">
            <a:extLst>
              <a:ext uri="{FF2B5EF4-FFF2-40B4-BE49-F238E27FC236}">
                <a16:creationId xmlns:a16="http://schemas.microsoft.com/office/drawing/2014/main" id="{73F6DF96-6509-95A5-5F2A-9FB638D485BA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64" y="1246554"/>
            <a:ext cx="4802188" cy="0"/>
          </a:xfrm>
          <a:prstGeom prst="line">
            <a:avLst/>
          </a:prstGeom>
          <a:noFill/>
          <a:ln w="127000" cmpd="tri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2FD2B5D-C4DC-53E1-6BEC-87A252138517}"/>
              </a:ext>
            </a:extLst>
          </p:cNvPr>
          <p:cNvSpPr/>
          <p:nvPr/>
        </p:nvSpPr>
        <p:spPr bwMode="auto">
          <a:xfrm>
            <a:off x="873138" y="1863757"/>
            <a:ext cx="10994876" cy="4813060"/>
          </a:xfrm>
          <a:prstGeom prst="roundRect">
            <a:avLst>
              <a:gd name="adj" fmla="val 7282"/>
            </a:avLst>
          </a:prstGeom>
          <a:solidFill>
            <a:schemeClr val="accent5"/>
          </a:solidFill>
          <a:ln w="1905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18370AA-AF19-5C4D-111E-F01605F49610}"/>
              </a:ext>
            </a:extLst>
          </p:cNvPr>
          <p:cNvSpPr txBox="1"/>
          <p:nvPr/>
        </p:nvSpPr>
        <p:spPr>
          <a:xfrm>
            <a:off x="861764" y="1327780"/>
            <a:ext cx="4226124" cy="426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3538" lvl="1" indent="-363538">
              <a:lnSpc>
                <a:spcPct val="120000"/>
              </a:lnSpc>
              <a:spcAft>
                <a:spcPct val="3000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kumimoji="1"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单容</a:t>
            </a:r>
            <a:r>
              <a:rPr kumimoji="1" lang="en-US" altLang="zh-CN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PID</a:t>
            </a:r>
            <a:r>
              <a:rPr kumimoji="1"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控制</a:t>
            </a:r>
            <a:endParaRPr lang="zh-CN" altLang="en-US" sz="2000" b="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8B89E70-BBB2-D544-9A01-C23888A4D6EC}"/>
              </a:ext>
            </a:extLst>
          </p:cNvPr>
          <p:cNvSpPr txBox="1"/>
          <p:nvPr/>
        </p:nvSpPr>
        <p:spPr>
          <a:xfrm>
            <a:off x="1133035" y="1974100"/>
            <a:ext cx="100699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实际控制效果：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667A44A-32F5-F163-B75D-991CAE9BC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792" y="2035089"/>
            <a:ext cx="5448869" cy="448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359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104B2E-2074-58E4-461A-3C07F6A7BA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5584045-8D34-47A5-81B9-53AE2D9309B4}" type="slidenum">
              <a:rPr lang="en-US" altLang="zh-CN" smtClean="0"/>
              <a:pPr>
                <a:defRPr/>
              </a:pPr>
              <a:t>32</a:t>
            </a:fld>
            <a:endParaRPr lang="en-US" altLang="zh-CN" dirty="0"/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96826EBD-68E1-527B-052F-94B78FFAA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152" y="600223"/>
            <a:ext cx="5361856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2. </a:t>
            </a:r>
            <a:r>
              <a:rPr kumimoji="1" lang="zh-CN" altLang="en-US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控制模块</a:t>
            </a:r>
          </a:p>
          <a:p>
            <a:endParaRPr kumimoji="1" lang="zh-CN" altLang="en-US" sz="3600" dirty="0">
              <a:latin typeface="Times New Roman" panose="02020603050405020304" pitchFamily="18" charset="0"/>
              <a:ea typeface="楷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6" name="Line 3">
            <a:extLst>
              <a:ext uri="{FF2B5EF4-FFF2-40B4-BE49-F238E27FC236}">
                <a16:creationId xmlns:a16="http://schemas.microsoft.com/office/drawing/2014/main" id="{73F6DF96-6509-95A5-5F2A-9FB638D485BA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64" y="1246554"/>
            <a:ext cx="4802188" cy="0"/>
          </a:xfrm>
          <a:prstGeom prst="line">
            <a:avLst/>
          </a:prstGeom>
          <a:noFill/>
          <a:ln w="127000" cmpd="tri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2FD2B5D-C4DC-53E1-6BEC-87A252138517}"/>
              </a:ext>
            </a:extLst>
          </p:cNvPr>
          <p:cNvSpPr/>
          <p:nvPr/>
        </p:nvSpPr>
        <p:spPr bwMode="auto">
          <a:xfrm>
            <a:off x="873138" y="1863757"/>
            <a:ext cx="10994876" cy="4813060"/>
          </a:xfrm>
          <a:prstGeom prst="roundRect">
            <a:avLst>
              <a:gd name="adj" fmla="val 7282"/>
            </a:avLst>
          </a:prstGeom>
          <a:solidFill>
            <a:schemeClr val="accent5"/>
          </a:solidFill>
          <a:ln w="1905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18370AA-AF19-5C4D-111E-F01605F49610}"/>
              </a:ext>
            </a:extLst>
          </p:cNvPr>
          <p:cNvSpPr txBox="1"/>
          <p:nvPr/>
        </p:nvSpPr>
        <p:spPr>
          <a:xfrm>
            <a:off x="861764" y="1327780"/>
            <a:ext cx="4226124" cy="426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3538" lvl="1" indent="-363538">
              <a:lnSpc>
                <a:spcPct val="120000"/>
              </a:lnSpc>
              <a:spcAft>
                <a:spcPct val="3000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kumimoji="1"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串级</a:t>
            </a:r>
            <a:r>
              <a:rPr kumimoji="1" lang="en-US" altLang="zh-CN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PID</a:t>
            </a:r>
            <a:r>
              <a:rPr kumimoji="1"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控制</a:t>
            </a:r>
            <a:endParaRPr lang="zh-CN" altLang="en-US" sz="2000" b="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8B89E70-BBB2-D544-9A01-C23888A4D6EC}"/>
              </a:ext>
            </a:extLst>
          </p:cNvPr>
          <p:cNvSpPr txBox="1"/>
          <p:nvPr/>
        </p:nvSpPr>
        <p:spPr>
          <a:xfrm>
            <a:off x="1133035" y="1974100"/>
            <a:ext cx="100699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564811D-B229-AB69-7643-877783BBB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3284984"/>
            <a:ext cx="10173872" cy="273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95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104B2E-2074-58E4-461A-3C07F6A7BA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5584045-8D34-47A5-81B9-53AE2D9309B4}" type="slidenum">
              <a:rPr lang="en-US" altLang="zh-CN" smtClean="0"/>
              <a:pPr>
                <a:defRPr/>
              </a:pPr>
              <a:t>33</a:t>
            </a:fld>
            <a:endParaRPr lang="en-US" altLang="zh-CN" dirty="0"/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96826EBD-68E1-527B-052F-94B78FFAA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152" y="600223"/>
            <a:ext cx="5361856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2. </a:t>
            </a:r>
            <a:r>
              <a:rPr kumimoji="1" lang="zh-CN" altLang="en-US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控制模块</a:t>
            </a:r>
          </a:p>
          <a:p>
            <a:endParaRPr kumimoji="1" lang="zh-CN" altLang="en-US" sz="3600" dirty="0">
              <a:latin typeface="Times New Roman" panose="02020603050405020304" pitchFamily="18" charset="0"/>
              <a:ea typeface="楷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6" name="Line 3">
            <a:extLst>
              <a:ext uri="{FF2B5EF4-FFF2-40B4-BE49-F238E27FC236}">
                <a16:creationId xmlns:a16="http://schemas.microsoft.com/office/drawing/2014/main" id="{73F6DF96-6509-95A5-5F2A-9FB638D485BA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64" y="1246554"/>
            <a:ext cx="4802188" cy="0"/>
          </a:xfrm>
          <a:prstGeom prst="line">
            <a:avLst/>
          </a:prstGeom>
          <a:noFill/>
          <a:ln w="127000" cmpd="tri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2FD2B5D-C4DC-53E1-6BEC-87A252138517}"/>
              </a:ext>
            </a:extLst>
          </p:cNvPr>
          <p:cNvSpPr/>
          <p:nvPr/>
        </p:nvSpPr>
        <p:spPr bwMode="auto">
          <a:xfrm>
            <a:off x="873138" y="1863757"/>
            <a:ext cx="10994876" cy="4813060"/>
          </a:xfrm>
          <a:prstGeom prst="roundRect">
            <a:avLst>
              <a:gd name="adj" fmla="val 7282"/>
            </a:avLst>
          </a:prstGeom>
          <a:solidFill>
            <a:schemeClr val="accent5"/>
          </a:solidFill>
          <a:ln w="1905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18370AA-AF19-5C4D-111E-F01605F49610}"/>
              </a:ext>
            </a:extLst>
          </p:cNvPr>
          <p:cNvSpPr txBox="1"/>
          <p:nvPr/>
        </p:nvSpPr>
        <p:spPr>
          <a:xfrm>
            <a:off x="861764" y="1327780"/>
            <a:ext cx="4226124" cy="426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3538" lvl="1" indent="-363538">
              <a:lnSpc>
                <a:spcPct val="120000"/>
              </a:lnSpc>
              <a:spcAft>
                <a:spcPct val="3000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kumimoji="1"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串级</a:t>
            </a:r>
            <a:r>
              <a:rPr kumimoji="1" lang="en-US" altLang="zh-CN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PID</a:t>
            </a:r>
            <a:r>
              <a:rPr kumimoji="1"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控制</a:t>
            </a:r>
            <a:endParaRPr lang="zh-CN" altLang="en-US" sz="2000" b="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8B89E70-BBB2-D544-9A01-C23888A4D6EC}"/>
              </a:ext>
            </a:extLst>
          </p:cNvPr>
          <p:cNvSpPr txBox="1"/>
          <p:nvPr/>
        </p:nvSpPr>
        <p:spPr>
          <a:xfrm>
            <a:off x="1133035" y="1974100"/>
            <a:ext cx="100699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实际控制效果：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181A60-57DD-342A-9CC8-16064E5D7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24" y="2040940"/>
            <a:ext cx="5496845" cy="428986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ACABDF7-529C-37F9-8501-F3B40B399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736" y="3226315"/>
            <a:ext cx="2962688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276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104B2E-2074-58E4-461A-3C07F6A7BA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5584045-8D34-47A5-81B9-53AE2D9309B4}" type="slidenum">
              <a:rPr lang="en-US" altLang="zh-CN" smtClean="0"/>
              <a:pPr>
                <a:defRPr/>
              </a:pPr>
              <a:t>34</a:t>
            </a:fld>
            <a:endParaRPr lang="en-US" altLang="zh-CN" dirty="0"/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96826EBD-68E1-527B-052F-94B78FFAA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152" y="600223"/>
            <a:ext cx="5361856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2. </a:t>
            </a:r>
            <a:r>
              <a:rPr kumimoji="1" lang="zh-CN" altLang="en-US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控制模块</a:t>
            </a:r>
          </a:p>
          <a:p>
            <a:endParaRPr kumimoji="1" lang="zh-CN" altLang="en-US" sz="3600" dirty="0">
              <a:latin typeface="Times New Roman" panose="02020603050405020304" pitchFamily="18" charset="0"/>
              <a:ea typeface="楷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6" name="Line 3">
            <a:extLst>
              <a:ext uri="{FF2B5EF4-FFF2-40B4-BE49-F238E27FC236}">
                <a16:creationId xmlns:a16="http://schemas.microsoft.com/office/drawing/2014/main" id="{73F6DF96-6509-95A5-5F2A-9FB638D485BA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64" y="1246554"/>
            <a:ext cx="4802188" cy="0"/>
          </a:xfrm>
          <a:prstGeom prst="line">
            <a:avLst/>
          </a:prstGeom>
          <a:noFill/>
          <a:ln w="127000" cmpd="tri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2FD2B5D-C4DC-53E1-6BEC-87A252138517}"/>
              </a:ext>
            </a:extLst>
          </p:cNvPr>
          <p:cNvSpPr/>
          <p:nvPr/>
        </p:nvSpPr>
        <p:spPr bwMode="auto">
          <a:xfrm>
            <a:off x="873138" y="1863757"/>
            <a:ext cx="10994876" cy="4813060"/>
          </a:xfrm>
          <a:prstGeom prst="roundRect">
            <a:avLst>
              <a:gd name="adj" fmla="val 7282"/>
            </a:avLst>
          </a:prstGeom>
          <a:solidFill>
            <a:schemeClr val="accent5"/>
          </a:solidFill>
          <a:ln w="1905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18370AA-AF19-5C4D-111E-F01605F49610}"/>
              </a:ext>
            </a:extLst>
          </p:cNvPr>
          <p:cNvSpPr txBox="1"/>
          <p:nvPr/>
        </p:nvSpPr>
        <p:spPr>
          <a:xfrm>
            <a:off x="861764" y="1327780"/>
            <a:ext cx="4226124" cy="426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3538" lvl="1" indent="-363538">
              <a:lnSpc>
                <a:spcPct val="120000"/>
              </a:lnSpc>
              <a:spcAft>
                <a:spcPct val="3000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kumimoji="1"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比例控制</a:t>
            </a:r>
            <a:endParaRPr lang="zh-CN" altLang="en-US" sz="2000" b="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8B89E70-BBB2-D544-9A01-C23888A4D6EC}"/>
              </a:ext>
            </a:extLst>
          </p:cNvPr>
          <p:cNvSpPr txBox="1"/>
          <p:nvPr/>
        </p:nvSpPr>
        <p:spPr>
          <a:xfrm>
            <a:off x="1133035" y="1974100"/>
            <a:ext cx="100699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实际控制效果：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05DF5B7-B5F9-80F6-2980-56ED739DA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585" y="2174155"/>
            <a:ext cx="4824536" cy="408514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44A29BD-3507-8249-D7CA-70841E5CFE29}"/>
              </a:ext>
            </a:extLst>
          </p:cNvPr>
          <p:cNvSpPr txBox="1"/>
          <p:nvPr/>
        </p:nvSpPr>
        <p:spPr>
          <a:xfrm>
            <a:off x="1133034" y="3767910"/>
            <a:ext cx="4530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i="0" dirty="0">
                <a:solidFill>
                  <a:srgbClr val="0033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变频流量（绿线） </a:t>
            </a:r>
            <a:r>
              <a:rPr lang="en-US" altLang="zh-CN" sz="1800" i="0" dirty="0">
                <a:solidFill>
                  <a:srgbClr val="0033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= 2*</a:t>
            </a:r>
            <a:r>
              <a:rPr lang="zh-CN" altLang="en-US" sz="1800" i="0" dirty="0">
                <a:solidFill>
                  <a:srgbClr val="0033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工频流量（粉线） </a:t>
            </a:r>
            <a:endParaRPr lang="zh-CN" altLang="en-US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08927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104B2E-2074-58E4-461A-3C07F6A7BA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5584045-8D34-47A5-81B9-53AE2D9309B4}" type="slidenum">
              <a:rPr lang="en-US" altLang="zh-CN" smtClean="0"/>
              <a:pPr>
                <a:defRPr/>
              </a:pPr>
              <a:t>35</a:t>
            </a:fld>
            <a:endParaRPr lang="en-US" altLang="zh-CN" dirty="0"/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96826EBD-68E1-527B-052F-94B78FFAA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152" y="600223"/>
            <a:ext cx="5361856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2. </a:t>
            </a:r>
            <a:r>
              <a:rPr kumimoji="1" lang="zh-CN" altLang="en-US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控制模块</a:t>
            </a:r>
          </a:p>
          <a:p>
            <a:endParaRPr kumimoji="1" lang="zh-CN" altLang="en-US" sz="3600" dirty="0">
              <a:latin typeface="Times New Roman" panose="02020603050405020304" pitchFamily="18" charset="0"/>
              <a:ea typeface="楷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6" name="Line 3">
            <a:extLst>
              <a:ext uri="{FF2B5EF4-FFF2-40B4-BE49-F238E27FC236}">
                <a16:creationId xmlns:a16="http://schemas.microsoft.com/office/drawing/2014/main" id="{73F6DF96-6509-95A5-5F2A-9FB638D485BA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64" y="1246554"/>
            <a:ext cx="4802188" cy="0"/>
          </a:xfrm>
          <a:prstGeom prst="line">
            <a:avLst/>
          </a:prstGeom>
          <a:noFill/>
          <a:ln w="127000" cmpd="tri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2FD2B5D-C4DC-53E1-6BEC-87A252138517}"/>
              </a:ext>
            </a:extLst>
          </p:cNvPr>
          <p:cNvSpPr/>
          <p:nvPr/>
        </p:nvSpPr>
        <p:spPr bwMode="auto">
          <a:xfrm>
            <a:off x="873138" y="1863757"/>
            <a:ext cx="10994876" cy="4813060"/>
          </a:xfrm>
          <a:prstGeom prst="roundRect">
            <a:avLst>
              <a:gd name="adj" fmla="val 7282"/>
            </a:avLst>
          </a:prstGeom>
          <a:solidFill>
            <a:schemeClr val="accent5"/>
          </a:solidFill>
          <a:ln w="1905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18370AA-AF19-5C4D-111E-F01605F49610}"/>
              </a:ext>
            </a:extLst>
          </p:cNvPr>
          <p:cNvSpPr txBox="1"/>
          <p:nvPr/>
        </p:nvSpPr>
        <p:spPr>
          <a:xfrm>
            <a:off x="861764" y="1327780"/>
            <a:ext cx="4226124" cy="426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3538" lvl="1" indent="-363538">
              <a:lnSpc>
                <a:spcPct val="120000"/>
              </a:lnSpc>
              <a:spcAft>
                <a:spcPct val="3000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kumimoji="1"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前馈</a:t>
            </a:r>
            <a:r>
              <a:rPr kumimoji="1" lang="en-US" altLang="zh-CN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kumimoji="1"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反馈控制</a:t>
            </a:r>
            <a:endParaRPr kumimoji="1" lang="en-US" altLang="zh-CN" sz="2000" b="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8B89E70-BBB2-D544-9A01-C23888A4D6EC}"/>
              </a:ext>
            </a:extLst>
          </p:cNvPr>
          <p:cNvSpPr txBox="1"/>
          <p:nvPr/>
        </p:nvSpPr>
        <p:spPr>
          <a:xfrm>
            <a:off x="1133035" y="1974100"/>
            <a:ext cx="100699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原理图：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C3B0AE-66F7-DDEF-BA21-2CEB5947C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600" y="2701327"/>
            <a:ext cx="7936799" cy="310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28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104B2E-2074-58E4-461A-3C07F6A7BA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5584045-8D34-47A5-81B9-53AE2D9309B4}" type="slidenum">
              <a:rPr lang="en-US" altLang="zh-CN" smtClean="0"/>
              <a:pPr>
                <a:defRPr/>
              </a:pPr>
              <a:t>36</a:t>
            </a:fld>
            <a:endParaRPr lang="en-US" altLang="zh-CN" dirty="0"/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96826EBD-68E1-527B-052F-94B78FFAA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152" y="600223"/>
            <a:ext cx="5361856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2. </a:t>
            </a:r>
            <a:r>
              <a:rPr kumimoji="1" lang="zh-CN" altLang="en-US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控制模块</a:t>
            </a:r>
          </a:p>
          <a:p>
            <a:endParaRPr kumimoji="1" lang="zh-CN" altLang="en-US" sz="3600" dirty="0">
              <a:latin typeface="Times New Roman" panose="02020603050405020304" pitchFamily="18" charset="0"/>
              <a:ea typeface="楷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6" name="Line 3">
            <a:extLst>
              <a:ext uri="{FF2B5EF4-FFF2-40B4-BE49-F238E27FC236}">
                <a16:creationId xmlns:a16="http://schemas.microsoft.com/office/drawing/2014/main" id="{73F6DF96-6509-95A5-5F2A-9FB638D485BA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64" y="1246554"/>
            <a:ext cx="4802188" cy="0"/>
          </a:xfrm>
          <a:prstGeom prst="line">
            <a:avLst/>
          </a:prstGeom>
          <a:noFill/>
          <a:ln w="127000" cmpd="tri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2FD2B5D-C4DC-53E1-6BEC-87A252138517}"/>
              </a:ext>
            </a:extLst>
          </p:cNvPr>
          <p:cNvSpPr/>
          <p:nvPr/>
        </p:nvSpPr>
        <p:spPr bwMode="auto">
          <a:xfrm>
            <a:off x="873138" y="1863757"/>
            <a:ext cx="10994876" cy="4813060"/>
          </a:xfrm>
          <a:prstGeom prst="roundRect">
            <a:avLst>
              <a:gd name="adj" fmla="val 7282"/>
            </a:avLst>
          </a:prstGeom>
          <a:solidFill>
            <a:schemeClr val="accent5"/>
          </a:solidFill>
          <a:ln w="1905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18370AA-AF19-5C4D-111E-F01605F49610}"/>
              </a:ext>
            </a:extLst>
          </p:cNvPr>
          <p:cNvSpPr txBox="1"/>
          <p:nvPr/>
        </p:nvSpPr>
        <p:spPr>
          <a:xfrm>
            <a:off x="861764" y="1327780"/>
            <a:ext cx="4226124" cy="426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3538" lvl="1" indent="-363538">
              <a:lnSpc>
                <a:spcPct val="120000"/>
              </a:lnSpc>
              <a:spcAft>
                <a:spcPct val="3000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kumimoji="1"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前馈</a:t>
            </a:r>
            <a:r>
              <a:rPr kumimoji="1" lang="en-US" altLang="zh-CN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kumimoji="1"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反馈控制</a:t>
            </a:r>
            <a:endParaRPr kumimoji="1" lang="en-US" altLang="zh-CN" sz="2000" b="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8B89E70-BBB2-D544-9A01-C23888A4D6EC}"/>
              </a:ext>
            </a:extLst>
          </p:cNvPr>
          <p:cNvSpPr txBox="1"/>
          <p:nvPr/>
        </p:nvSpPr>
        <p:spPr>
          <a:xfrm>
            <a:off x="1133035" y="1974100"/>
            <a:ext cx="16505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扰动辨识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8CC663B-C189-D32A-E10E-02FC3429FCEB}"/>
              </a:ext>
            </a:extLst>
          </p:cNvPr>
          <p:cNvSpPr txBox="1"/>
          <p:nvPr/>
        </p:nvSpPr>
        <p:spPr>
          <a:xfrm>
            <a:off x="1110816" y="3068960"/>
            <a:ext cx="4553136" cy="2120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当变频水箱液位</a:t>
            </a:r>
            <a:r>
              <a:rPr lang="zh-CN" altLang="en-US" sz="1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稳定在 </a:t>
            </a:r>
            <a:r>
              <a:rPr lang="en-US" altLang="zh-CN" sz="1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10cm </a:t>
            </a:r>
            <a:r>
              <a:rPr lang="zh-CN" altLang="en-US" sz="1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r>
              <a:rPr lang="zh-CN" altLang="en-US" sz="18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，工频水箱跟变频水箱连通，给变频水箱</a:t>
            </a:r>
            <a:r>
              <a:rPr lang="zh-CN" altLang="en-US" sz="1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 </a:t>
            </a:r>
            <a:r>
              <a:rPr lang="en-US" altLang="zh-CN" sz="1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1cm </a:t>
            </a:r>
            <a:r>
              <a:rPr lang="zh-CN" altLang="en-US" sz="1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水位</a:t>
            </a:r>
            <a:r>
              <a:rPr lang="zh-CN" altLang="en-US" sz="18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的扰动，即</a:t>
            </a:r>
            <a:r>
              <a:rPr lang="zh-CN" altLang="en-US" sz="1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可测不可控的扰动</a:t>
            </a:r>
            <a:r>
              <a:rPr lang="zh-CN" altLang="en-US" sz="18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，记录该扰动过程，用 </a:t>
            </a:r>
            <a:r>
              <a:rPr lang="en-US" altLang="zh-CN" sz="18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Matlab </a:t>
            </a:r>
            <a:r>
              <a:rPr lang="zh-CN" altLang="en-US" sz="18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自带的系统辨识工具箱辨识该扰动得：</a:t>
            </a:r>
            <a:endParaRPr lang="zh-CN" altLang="en-US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87DD09D-7A2A-6EA9-01ED-650D51170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838" y="2703622"/>
            <a:ext cx="5817307" cy="313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3743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104B2E-2074-58E4-461A-3C07F6A7BA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5584045-8D34-47A5-81B9-53AE2D9309B4}" type="slidenum">
              <a:rPr lang="en-US" altLang="zh-CN" smtClean="0"/>
              <a:pPr>
                <a:defRPr/>
              </a:pPr>
              <a:t>37</a:t>
            </a:fld>
            <a:endParaRPr lang="en-US" altLang="zh-CN" dirty="0"/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96826EBD-68E1-527B-052F-94B78FFAA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152" y="600223"/>
            <a:ext cx="5361856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2. </a:t>
            </a:r>
            <a:r>
              <a:rPr kumimoji="1" lang="zh-CN" altLang="en-US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控制模块</a:t>
            </a:r>
          </a:p>
          <a:p>
            <a:endParaRPr kumimoji="1" lang="zh-CN" altLang="en-US" sz="3600" dirty="0">
              <a:latin typeface="Times New Roman" panose="02020603050405020304" pitchFamily="18" charset="0"/>
              <a:ea typeface="楷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6" name="Line 3">
            <a:extLst>
              <a:ext uri="{FF2B5EF4-FFF2-40B4-BE49-F238E27FC236}">
                <a16:creationId xmlns:a16="http://schemas.microsoft.com/office/drawing/2014/main" id="{73F6DF96-6509-95A5-5F2A-9FB638D485BA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64" y="1246554"/>
            <a:ext cx="4802188" cy="0"/>
          </a:xfrm>
          <a:prstGeom prst="line">
            <a:avLst/>
          </a:prstGeom>
          <a:noFill/>
          <a:ln w="127000" cmpd="tri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2FD2B5D-C4DC-53E1-6BEC-87A252138517}"/>
              </a:ext>
            </a:extLst>
          </p:cNvPr>
          <p:cNvSpPr/>
          <p:nvPr/>
        </p:nvSpPr>
        <p:spPr bwMode="auto">
          <a:xfrm>
            <a:off x="873138" y="1863757"/>
            <a:ext cx="10994876" cy="4813060"/>
          </a:xfrm>
          <a:prstGeom prst="roundRect">
            <a:avLst>
              <a:gd name="adj" fmla="val 7282"/>
            </a:avLst>
          </a:prstGeom>
          <a:solidFill>
            <a:schemeClr val="accent5"/>
          </a:solidFill>
          <a:ln w="1905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18370AA-AF19-5C4D-111E-F01605F49610}"/>
              </a:ext>
            </a:extLst>
          </p:cNvPr>
          <p:cNvSpPr txBox="1"/>
          <p:nvPr/>
        </p:nvSpPr>
        <p:spPr>
          <a:xfrm>
            <a:off x="861764" y="1327780"/>
            <a:ext cx="4226124" cy="426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3538" lvl="1" indent="-363538">
              <a:lnSpc>
                <a:spcPct val="120000"/>
              </a:lnSpc>
              <a:spcAft>
                <a:spcPct val="3000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kumimoji="1"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前馈</a:t>
            </a:r>
            <a:r>
              <a:rPr kumimoji="1" lang="en-US" altLang="zh-CN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kumimoji="1"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反馈控制</a:t>
            </a:r>
            <a:endParaRPr kumimoji="1" lang="en-US" altLang="zh-CN" sz="2000" b="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8B89E70-BBB2-D544-9A01-C23888A4D6EC}"/>
              </a:ext>
            </a:extLst>
          </p:cNvPr>
          <p:cNvSpPr txBox="1"/>
          <p:nvPr/>
        </p:nvSpPr>
        <p:spPr>
          <a:xfrm>
            <a:off x="1133035" y="1974100"/>
            <a:ext cx="42428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Simulink 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仿真设计：反馈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扰动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F32E33E-BE0A-E4C7-8AFE-590DCBA6C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401" y="3072593"/>
            <a:ext cx="10330349" cy="244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6826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104B2E-2074-58E4-461A-3C07F6A7BA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5584045-8D34-47A5-81B9-53AE2D9309B4}" type="slidenum">
              <a:rPr lang="en-US" altLang="zh-CN" smtClean="0"/>
              <a:pPr>
                <a:defRPr/>
              </a:pPr>
              <a:t>38</a:t>
            </a:fld>
            <a:endParaRPr lang="en-US" altLang="zh-CN" dirty="0"/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96826EBD-68E1-527B-052F-94B78FFAA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152" y="600223"/>
            <a:ext cx="5361856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2. </a:t>
            </a:r>
            <a:r>
              <a:rPr kumimoji="1" lang="zh-CN" altLang="en-US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控制模块</a:t>
            </a:r>
          </a:p>
          <a:p>
            <a:endParaRPr kumimoji="1" lang="zh-CN" altLang="en-US" sz="3600" dirty="0">
              <a:latin typeface="Times New Roman" panose="02020603050405020304" pitchFamily="18" charset="0"/>
              <a:ea typeface="楷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6" name="Line 3">
            <a:extLst>
              <a:ext uri="{FF2B5EF4-FFF2-40B4-BE49-F238E27FC236}">
                <a16:creationId xmlns:a16="http://schemas.microsoft.com/office/drawing/2014/main" id="{73F6DF96-6509-95A5-5F2A-9FB638D485BA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64" y="1246554"/>
            <a:ext cx="4802188" cy="0"/>
          </a:xfrm>
          <a:prstGeom prst="line">
            <a:avLst/>
          </a:prstGeom>
          <a:noFill/>
          <a:ln w="127000" cmpd="tri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2FD2B5D-C4DC-53E1-6BEC-87A252138517}"/>
              </a:ext>
            </a:extLst>
          </p:cNvPr>
          <p:cNvSpPr/>
          <p:nvPr/>
        </p:nvSpPr>
        <p:spPr bwMode="auto">
          <a:xfrm>
            <a:off x="873138" y="1863757"/>
            <a:ext cx="10994876" cy="4813060"/>
          </a:xfrm>
          <a:prstGeom prst="roundRect">
            <a:avLst>
              <a:gd name="adj" fmla="val 7282"/>
            </a:avLst>
          </a:prstGeom>
          <a:solidFill>
            <a:schemeClr val="accent5"/>
          </a:solidFill>
          <a:ln w="1905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18370AA-AF19-5C4D-111E-F01605F49610}"/>
              </a:ext>
            </a:extLst>
          </p:cNvPr>
          <p:cNvSpPr txBox="1"/>
          <p:nvPr/>
        </p:nvSpPr>
        <p:spPr>
          <a:xfrm>
            <a:off x="861764" y="1327780"/>
            <a:ext cx="4226124" cy="426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3538" lvl="1" indent="-363538">
              <a:lnSpc>
                <a:spcPct val="120000"/>
              </a:lnSpc>
              <a:spcAft>
                <a:spcPct val="3000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kumimoji="1"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前馈</a:t>
            </a:r>
            <a:r>
              <a:rPr kumimoji="1" lang="en-US" altLang="zh-CN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kumimoji="1"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反馈控制</a:t>
            </a:r>
            <a:endParaRPr kumimoji="1" lang="en-US" altLang="zh-CN" sz="2000" b="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8B89E70-BBB2-D544-9A01-C23888A4D6EC}"/>
              </a:ext>
            </a:extLst>
          </p:cNvPr>
          <p:cNvSpPr txBox="1"/>
          <p:nvPr/>
        </p:nvSpPr>
        <p:spPr>
          <a:xfrm>
            <a:off x="1133035" y="1974100"/>
            <a:ext cx="42428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Simulink 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反馈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扰动仿真效果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891193-6E57-CF4B-3C61-2997E52BE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434" y="2457977"/>
            <a:ext cx="5780531" cy="400073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CB89141-D936-63FD-C766-C800C14F1242}"/>
              </a:ext>
            </a:extLst>
          </p:cNvPr>
          <p:cNvSpPr txBox="1"/>
          <p:nvPr/>
        </p:nvSpPr>
        <p:spPr>
          <a:xfrm>
            <a:off x="1133035" y="4070232"/>
            <a:ext cx="36240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i="0" dirty="0">
                <a:solidFill>
                  <a:srgbClr val="003366"/>
                </a:solidFill>
                <a:effectLst/>
                <a:latin typeface="+mj-ea"/>
                <a:ea typeface="+mj-ea"/>
              </a:rPr>
              <a:t>可以看到第二个扰动非常明显</a:t>
            </a:r>
            <a:r>
              <a:rPr lang="zh-CN" altLang="en-US" sz="2000" dirty="0">
                <a:solidFill>
                  <a:srgbClr val="003366"/>
                </a:solidFill>
                <a:latin typeface="+mj-ea"/>
                <a:ea typeface="+mj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80614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104B2E-2074-58E4-461A-3C07F6A7BA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5584045-8D34-47A5-81B9-53AE2D9309B4}" type="slidenum">
              <a:rPr lang="en-US" altLang="zh-CN" smtClean="0"/>
              <a:pPr>
                <a:defRPr/>
              </a:pPr>
              <a:t>39</a:t>
            </a:fld>
            <a:endParaRPr lang="en-US" altLang="zh-CN" dirty="0"/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96826EBD-68E1-527B-052F-94B78FFAA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152" y="600223"/>
            <a:ext cx="5361856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2. </a:t>
            </a:r>
            <a:r>
              <a:rPr kumimoji="1" lang="zh-CN" altLang="en-US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控制模块</a:t>
            </a:r>
          </a:p>
          <a:p>
            <a:endParaRPr kumimoji="1" lang="zh-CN" altLang="en-US" sz="3600" dirty="0">
              <a:latin typeface="Times New Roman" panose="02020603050405020304" pitchFamily="18" charset="0"/>
              <a:ea typeface="楷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6" name="Line 3">
            <a:extLst>
              <a:ext uri="{FF2B5EF4-FFF2-40B4-BE49-F238E27FC236}">
                <a16:creationId xmlns:a16="http://schemas.microsoft.com/office/drawing/2014/main" id="{73F6DF96-6509-95A5-5F2A-9FB638D485BA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64" y="1246554"/>
            <a:ext cx="4802188" cy="0"/>
          </a:xfrm>
          <a:prstGeom prst="line">
            <a:avLst/>
          </a:prstGeom>
          <a:noFill/>
          <a:ln w="127000" cmpd="tri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2FD2B5D-C4DC-53E1-6BEC-87A252138517}"/>
              </a:ext>
            </a:extLst>
          </p:cNvPr>
          <p:cNvSpPr/>
          <p:nvPr/>
        </p:nvSpPr>
        <p:spPr bwMode="auto">
          <a:xfrm>
            <a:off x="873138" y="1863757"/>
            <a:ext cx="10994876" cy="4813060"/>
          </a:xfrm>
          <a:prstGeom prst="roundRect">
            <a:avLst>
              <a:gd name="adj" fmla="val 7282"/>
            </a:avLst>
          </a:prstGeom>
          <a:solidFill>
            <a:schemeClr val="accent5"/>
          </a:solidFill>
          <a:ln w="1905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18370AA-AF19-5C4D-111E-F01605F49610}"/>
              </a:ext>
            </a:extLst>
          </p:cNvPr>
          <p:cNvSpPr txBox="1"/>
          <p:nvPr/>
        </p:nvSpPr>
        <p:spPr>
          <a:xfrm>
            <a:off x="861764" y="1327780"/>
            <a:ext cx="4226124" cy="426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3538" lvl="1" indent="-363538">
              <a:lnSpc>
                <a:spcPct val="120000"/>
              </a:lnSpc>
              <a:spcAft>
                <a:spcPct val="3000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kumimoji="1"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前馈</a:t>
            </a:r>
            <a:r>
              <a:rPr kumimoji="1" lang="en-US" altLang="zh-CN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kumimoji="1"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反馈控制</a:t>
            </a:r>
            <a:endParaRPr kumimoji="1" lang="en-US" altLang="zh-CN" sz="2000" b="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8B89E70-BBB2-D544-9A01-C23888A4D6EC}"/>
              </a:ext>
            </a:extLst>
          </p:cNvPr>
          <p:cNvSpPr txBox="1"/>
          <p:nvPr/>
        </p:nvSpPr>
        <p:spPr>
          <a:xfrm>
            <a:off x="1133035" y="1974100"/>
            <a:ext cx="52509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Simulink 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仿真设计：前馈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反馈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扰动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1F5F26-2296-3AEC-AC9F-9F06A0FF4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715" y="2722115"/>
            <a:ext cx="10218634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219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104B2E-2074-58E4-461A-3C07F6A7BA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5584045-8D34-47A5-81B9-53AE2D9309B4}" type="slidenum">
              <a:rPr lang="en-US" altLang="zh-CN" smtClean="0"/>
              <a:pPr>
                <a:defRPr/>
              </a:pPr>
              <a:t>4</a:t>
            </a:fld>
            <a:endParaRPr lang="en-US" altLang="zh-CN" dirty="0"/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96826EBD-68E1-527B-052F-94B78FFAA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152" y="600223"/>
            <a:ext cx="536185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1. </a:t>
            </a:r>
            <a:r>
              <a:rPr kumimoji="1" lang="zh-CN" altLang="en-US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监控系统简介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1D78F459-A172-386C-FAD6-7BF60B7F0A31}"/>
              </a:ext>
            </a:extLst>
          </p:cNvPr>
          <p:cNvSpPr/>
          <p:nvPr/>
        </p:nvSpPr>
        <p:spPr bwMode="auto">
          <a:xfrm>
            <a:off x="861764" y="1892884"/>
            <a:ext cx="11138892" cy="4704465"/>
          </a:xfrm>
          <a:prstGeom prst="roundRect">
            <a:avLst>
              <a:gd name="adj" fmla="val 7282"/>
            </a:avLst>
          </a:prstGeom>
          <a:solidFill>
            <a:schemeClr val="accent1">
              <a:lumMod val="40000"/>
              <a:lumOff val="60000"/>
            </a:schemeClr>
          </a:solidFill>
          <a:ln w="1905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6" name="Line 3">
            <a:extLst>
              <a:ext uri="{FF2B5EF4-FFF2-40B4-BE49-F238E27FC236}">
                <a16:creationId xmlns:a16="http://schemas.microsoft.com/office/drawing/2014/main" id="{73F6DF96-6509-95A5-5F2A-9FB638D485BA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64" y="1246554"/>
            <a:ext cx="4802188" cy="0"/>
          </a:xfrm>
          <a:prstGeom prst="line">
            <a:avLst/>
          </a:prstGeom>
          <a:noFill/>
          <a:ln w="127000" cmpd="tri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18BC2EDB-082F-1C8F-6AE6-641A83C1F9C0}"/>
              </a:ext>
            </a:extLst>
          </p:cNvPr>
          <p:cNvSpPr txBox="1"/>
          <p:nvPr/>
        </p:nvSpPr>
        <p:spPr>
          <a:xfrm>
            <a:off x="983432" y="2014525"/>
            <a:ext cx="10682014" cy="65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 algn="just">
              <a:lnSpc>
                <a:spcPct val="105000"/>
              </a:lnSpc>
              <a:buClr>
                <a:srgbClr val="FF0000"/>
              </a:buClr>
              <a:buSzPct val="100000"/>
              <a:buFont typeface="Wingdings" panose="05000000000000000000" pitchFamily="2" charset="2"/>
              <a:buChar char="ü"/>
            </a:pPr>
            <a:r>
              <a:rPr lang="zh-CN" altLang="en-US" b="1" dirty="0">
                <a:latin typeface="+mj-ea"/>
                <a:ea typeface="+mj-ea"/>
              </a:rPr>
              <a:t>本实习在</a:t>
            </a:r>
            <a:r>
              <a:rPr lang="en-US" altLang="zh-CN" b="1" dirty="0">
                <a:latin typeface="+mj-ea"/>
                <a:ea typeface="+mj-ea"/>
              </a:rPr>
              <a:t>PLC-DCS</a:t>
            </a:r>
            <a:r>
              <a:rPr lang="zh-CN" altLang="en-US" b="1" dirty="0">
                <a:latin typeface="+mj-ea"/>
                <a:ea typeface="+mj-ea"/>
              </a:rPr>
              <a:t>实习的基础之上，设计并开发一套 </a:t>
            </a:r>
            <a:r>
              <a:rPr lang="en-US" altLang="zh-CN" b="1" dirty="0">
                <a:latin typeface="+mj-ea"/>
                <a:ea typeface="+mj-ea"/>
              </a:rPr>
              <a:t>PC </a:t>
            </a:r>
            <a:r>
              <a:rPr lang="zh-CN" altLang="en-US" b="1" dirty="0">
                <a:latin typeface="+mj-ea"/>
                <a:ea typeface="+mj-ea"/>
              </a:rPr>
              <a:t>端数据采集与监视控制系统和一套移动端监测控制系统，系统框架如图</a:t>
            </a:r>
            <a:endParaRPr lang="en-US" altLang="zh-CN" b="1" dirty="0">
              <a:latin typeface="+mj-ea"/>
              <a:ea typeface="+mj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80B8097-5146-422A-9314-4EB75B55DF8D}"/>
              </a:ext>
            </a:extLst>
          </p:cNvPr>
          <p:cNvSpPr txBox="1"/>
          <p:nvPr/>
        </p:nvSpPr>
        <p:spPr>
          <a:xfrm>
            <a:off x="829473" y="1363412"/>
            <a:ext cx="1903986" cy="412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3538" lvl="1" indent="-363538">
              <a:lnSpc>
                <a:spcPct val="120000"/>
              </a:lnSpc>
              <a:spcAft>
                <a:spcPct val="3000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kumimoji="1"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实习概述</a:t>
            </a:r>
            <a:endParaRPr lang="zh-CN" altLang="en-US" sz="2000" b="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CEFF07B-296C-7C5F-2DAA-1125217820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459" y="2792436"/>
            <a:ext cx="6630716" cy="357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782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104B2E-2074-58E4-461A-3C07F6A7BA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5584045-8D34-47A5-81B9-53AE2D9309B4}" type="slidenum">
              <a:rPr lang="en-US" altLang="zh-CN" smtClean="0"/>
              <a:pPr>
                <a:defRPr/>
              </a:pPr>
              <a:t>40</a:t>
            </a:fld>
            <a:endParaRPr lang="en-US" altLang="zh-CN" dirty="0"/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96826EBD-68E1-527B-052F-94B78FFAA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152" y="600223"/>
            <a:ext cx="5361856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2. </a:t>
            </a:r>
            <a:r>
              <a:rPr kumimoji="1" lang="zh-CN" altLang="en-US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控制模块</a:t>
            </a:r>
          </a:p>
          <a:p>
            <a:endParaRPr kumimoji="1" lang="zh-CN" altLang="en-US" sz="3600" dirty="0">
              <a:latin typeface="Times New Roman" panose="02020603050405020304" pitchFamily="18" charset="0"/>
              <a:ea typeface="楷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6" name="Line 3">
            <a:extLst>
              <a:ext uri="{FF2B5EF4-FFF2-40B4-BE49-F238E27FC236}">
                <a16:creationId xmlns:a16="http://schemas.microsoft.com/office/drawing/2014/main" id="{73F6DF96-6509-95A5-5F2A-9FB638D485BA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64" y="1246554"/>
            <a:ext cx="4802188" cy="0"/>
          </a:xfrm>
          <a:prstGeom prst="line">
            <a:avLst/>
          </a:prstGeom>
          <a:noFill/>
          <a:ln w="127000" cmpd="tri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2FD2B5D-C4DC-53E1-6BEC-87A252138517}"/>
              </a:ext>
            </a:extLst>
          </p:cNvPr>
          <p:cNvSpPr/>
          <p:nvPr/>
        </p:nvSpPr>
        <p:spPr bwMode="auto">
          <a:xfrm>
            <a:off x="873138" y="1863757"/>
            <a:ext cx="10994876" cy="4813060"/>
          </a:xfrm>
          <a:prstGeom prst="roundRect">
            <a:avLst>
              <a:gd name="adj" fmla="val 7282"/>
            </a:avLst>
          </a:prstGeom>
          <a:solidFill>
            <a:schemeClr val="accent5"/>
          </a:solidFill>
          <a:ln w="1905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18370AA-AF19-5C4D-111E-F01605F49610}"/>
              </a:ext>
            </a:extLst>
          </p:cNvPr>
          <p:cNvSpPr txBox="1"/>
          <p:nvPr/>
        </p:nvSpPr>
        <p:spPr>
          <a:xfrm>
            <a:off x="861764" y="1327780"/>
            <a:ext cx="4226124" cy="426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3538" lvl="1" indent="-363538">
              <a:lnSpc>
                <a:spcPct val="120000"/>
              </a:lnSpc>
              <a:spcAft>
                <a:spcPct val="3000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kumimoji="1"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前馈</a:t>
            </a:r>
            <a:r>
              <a:rPr kumimoji="1" lang="en-US" altLang="zh-CN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kumimoji="1"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反馈控制</a:t>
            </a:r>
            <a:endParaRPr kumimoji="1" lang="en-US" altLang="zh-CN" sz="2000" b="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8B89E70-BBB2-D544-9A01-C23888A4D6EC}"/>
              </a:ext>
            </a:extLst>
          </p:cNvPr>
          <p:cNvSpPr txBox="1"/>
          <p:nvPr/>
        </p:nvSpPr>
        <p:spPr>
          <a:xfrm>
            <a:off x="1133035" y="1974100"/>
            <a:ext cx="42428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Simulink 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反馈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扰动仿真效果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CB89141-D936-63FD-C766-C800C14F1242}"/>
              </a:ext>
            </a:extLst>
          </p:cNvPr>
          <p:cNvSpPr txBox="1"/>
          <p:nvPr/>
        </p:nvSpPr>
        <p:spPr>
          <a:xfrm>
            <a:off x="1133035" y="4070232"/>
            <a:ext cx="36240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i="0" dirty="0">
                <a:solidFill>
                  <a:srgbClr val="003366"/>
                </a:solidFill>
                <a:effectLst/>
                <a:latin typeface="+mj-ea"/>
                <a:ea typeface="+mj-ea"/>
              </a:rPr>
              <a:t>可以看到第二个扰动被前馈控制器抵消了</a:t>
            </a:r>
            <a:endParaRPr lang="zh-CN" altLang="en-US" sz="2000" dirty="0">
              <a:solidFill>
                <a:srgbClr val="003366"/>
              </a:solidFill>
              <a:latin typeface="+mj-ea"/>
              <a:ea typeface="+mj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7B73A7A-4BC0-5F3F-D93B-B72954E47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920" y="2355485"/>
            <a:ext cx="5888010" cy="413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3735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104B2E-2074-58E4-461A-3C07F6A7BA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5584045-8D34-47A5-81B9-53AE2D9309B4}" type="slidenum">
              <a:rPr lang="en-US" altLang="zh-CN" smtClean="0"/>
              <a:pPr>
                <a:defRPr/>
              </a:pPr>
              <a:t>41</a:t>
            </a:fld>
            <a:endParaRPr lang="en-US" altLang="zh-CN" dirty="0"/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96826EBD-68E1-527B-052F-94B78FFAA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152" y="600223"/>
            <a:ext cx="5361856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2. </a:t>
            </a:r>
            <a:r>
              <a:rPr kumimoji="1" lang="zh-CN" altLang="en-US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控制模块</a:t>
            </a:r>
          </a:p>
          <a:p>
            <a:endParaRPr kumimoji="1" lang="zh-CN" altLang="en-US" sz="3600" dirty="0">
              <a:latin typeface="Times New Roman" panose="02020603050405020304" pitchFamily="18" charset="0"/>
              <a:ea typeface="楷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6" name="Line 3">
            <a:extLst>
              <a:ext uri="{FF2B5EF4-FFF2-40B4-BE49-F238E27FC236}">
                <a16:creationId xmlns:a16="http://schemas.microsoft.com/office/drawing/2014/main" id="{73F6DF96-6509-95A5-5F2A-9FB638D485BA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64" y="1246554"/>
            <a:ext cx="4802188" cy="0"/>
          </a:xfrm>
          <a:prstGeom prst="line">
            <a:avLst/>
          </a:prstGeom>
          <a:noFill/>
          <a:ln w="127000" cmpd="tri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2FD2B5D-C4DC-53E1-6BEC-87A252138517}"/>
              </a:ext>
            </a:extLst>
          </p:cNvPr>
          <p:cNvSpPr/>
          <p:nvPr/>
        </p:nvSpPr>
        <p:spPr bwMode="auto">
          <a:xfrm>
            <a:off x="873138" y="1863757"/>
            <a:ext cx="10994876" cy="4813060"/>
          </a:xfrm>
          <a:prstGeom prst="roundRect">
            <a:avLst>
              <a:gd name="adj" fmla="val 7282"/>
            </a:avLst>
          </a:prstGeom>
          <a:solidFill>
            <a:schemeClr val="accent5"/>
          </a:solidFill>
          <a:ln w="1905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18370AA-AF19-5C4D-111E-F01605F49610}"/>
              </a:ext>
            </a:extLst>
          </p:cNvPr>
          <p:cNvSpPr txBox="1"/>
          <p:nvPr/>
        </p:nvSpPr>
        <p:spPr>
          <a:xfrm>
            <a:off x="861764" y="1327780"/>
            <a:ext cx="4226124" cy="426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3538" lvl="1" indent="-363538">
              <a:lnSpc>
                <a:spcPct val="120000"/>
              </a:lnSpc>
              <a:spcAft>
                <a:spcPct val="3000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kumimoji="1"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前馈</a:t>
            </a:r>
            <a:r>
              <a:rPr kumimoji="1" lang="en-US" altLang="zh-CN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kumimoji="1"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反馈控制</a:t>
            </a:r>
            <a:endParaRPr kumimoji="1" lang="en-US" altLang="zh-CN" sz="2000" b="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8B89E70-BBB2-D544-9A01-C23888A4D6EC}"/>
              </a:ext>
            </a:extLst>
          </p:cNvPr>
          <p:cNvSpPr txBox="1"/>
          <p:nvPr/>
        </p:nvSpPr>
        <p:spPr>
          <a:xfrm>
            <a:off x="1133035" y="1974100"/>
            <a:ext cx="100699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实际控制效果：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CBFFBA-1595-5F5E-9868-3AFBAA28F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101" y="2525519"/>
            <a:ext cx="4408430" cy="34895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12AA53-24BF-6F82-3521-EBD6CCC5C0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314" y="2525518"/>
            <a:ext cx="3849532" cy="348953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8CC663B-C189-D32A-E10E-02FC3429FCEB}"/>
              </a:ext>
            </a:extLst>
          </p:cNvPr>
          <p:cNvSpPr txBox="1"/>
          <p:nvPr/>
        </p:nvSpPr>
        <p:spPr>
          <a:xfrm>
            <a:off x="2711624" y="6161270"/>
            <a:ext cx="18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未加前馈控制器</a:t>
            </a:r>
            <a:endParaRPr lang="zh-CN" altLang="en-US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56903FC-B935-B7BC-7EB6-945E6A130678}"/>
              </a:ext>
            </a:extLst>
          </p:cNvPr>
          <p:cNvSpPr txBox="1"/>
          <p:nvPr/>
        </p:nvSpPr>
        <p:spPr>
          <a:xfrm>
            <a:off x="8040216" y="6146140"/>
            <a:ext cx="18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加了前馈控制器</a:t>
            </a:r>
            <a:endParaRPr lang="zh-CN" altLang="en-US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79960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104B2E-2074-58E4-461A-3C07F6A7BA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5584045-8D34-47A5-81B9-53AE2D9309B4}" type="slidenum">
              <a:rPr lang="en-US" altLang="zh-CN" smtClean="0"/>
              <a:pPr>
                <a:defRPr/>
              </a:pPr>
              <a:t>42</a:t>
            </a:fld>
            <a:endParaRPr lang="en-US" altLang="zh-CN" dirty="0"/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96826EBD-68E1-527B-052F-94B78FFAA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152" y="600223"/>
            <a:ext cx="5361856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2. </a:t>
            </a:r>
            <a:r>
              <a:rPr kumimoji="1" lang="zh-CN" altLang="en-US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控制模块</a:t>
            </a:r>
          </a:p>
          <a:p>
            <a:endParaRPr kumimoji="1" lang="zh-CN" altLang="en-US" sz="3600" dirty="0">
              <a:latin typeface="Times New Roman" panose="02020603050405020304" pitchFamily="18" charset="0"/>
              <a:ea typeface="楷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6" name="Line 3">
            <a:extLst>
              <a:ext uri="{FF2B5EF4-FFF2-40B4-BE49-F238E27FC236}">
                <a16:creationId xmlns:a16="http://schemas.microsoft.com/office/drawing/2014/main" id="{73F6DF96-6509-95A5-5F2A-9FB638D485BA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64" y="1246554"/>
            <a:ext cx="4802188" cy="0"/>
          </a:xfrm>
          <a:prstGeom prst="line">
            <a:avLst/>
          </a:prstGeom>
          <a:noFill/>
          <a:ln w="127000" cmpd="tri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2FD2B5D-C4DC-53E1-6BEC-87A252138517}"/>
              </a:ext>
            </a:extLst>
          </p:cNvPr>
          <p:cNvSpPr/>
          <p:nvPr/>
        </p:nvSpPr>
        <p:spPr bwMode="auto">
          <a:xfrm>
            <a:off x="873138" y="1863757"/>
            <a:ext cx="10994876" cy="4813060"/>
          </a:xfrm>
          <a:prstGeom prst="roundRect">
            <a:avLst>
              <a:gd name="adj" fmla="val 7282"/>
            </a:avLst>
          </a:prstGeom>
          <a:solidFill>
            <a:schemeClr val="accent5"/>
          </a:solidFill>
          <a:ln w="1905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18370AA-AF19-5C4D-111E-F01605F49610}"/>
              </a:ext>
            </a:extLst>
          </p:cNvPr>
          <p:cNvSpPr txBox="1"/>
          <p:nvPr/>
        </p:nvSpPr>
        <p:spPr>
          <a:xfrm>
            <a:off x="861764" y="1327780"/>
            <a:ext cx="4226124" cy="426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3538" lvl="1" indent="-363538">
              <a:lnSpc>
                <a:spcPct val="120000"/>
              </a:lnSpc>
              <a:spcAft>
                <a:spcPct val="3000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kumimoji="1"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模型预测控制</a:t>
            </a:r>
            <a:endParaRPr kumimoji="1" lang="en-US" altLang="zh-CN" sz="2000" b="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1A4F347-BF4B-CD99-A2C6-FFE18D05357E}"/>
              </a:ext>
            </a:extLst>
          </p:cNvPr>
          <p:cNvSpPr txBox="1"/>
          <p:nvPr/>
        </p:nvSpPr>
        <p:spPr>
          <a:xfrm>
            <a:off x="1133035" y="1974100"/>
            <a:ext cx="49629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E887F3-5D2E-92B8-C0F1-99705D6BE3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2924944"/>
            <a:ext cx="10162410" cy="245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812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104B2E-2074-58E4-461A-3C07F6A7BA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5584045-8D34-47A5-81B9-53AE2D9309B4}" type="slidenum">
              <a:rPr lang="en-US" altLang="zh-CN" smtClean="0"/>
              <a:pPr>
                <a:defRPr/>
              </a:pPr>
              <a:t>43</a:t>
            </a:fld>
            <a:endParaRPr lang="en-US" altLang="zh-CN" dirty="0"/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96826EBD-68E1-527B-052F-94B78FFAA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152" y="600223"/>
            <a:ext cx="5361856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2. </a:t>
            </a:r>
            <a:r>
              <a:rPr kumimoji="1" lang="zh-CN" altLang="en-US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控制模块</a:t>
            </a:r>
          </a:p>
          <a:p>
            <a:endParaRPr kumimoji="1" lang="zh-CN" altLang="en-US" sz="3600" dirty="0">
              <a:latin typeface="Times New Roman" panose="02020603050405020304" pitchFamily="18" charset="0"/>
              <a:ea typeface="楷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6" name="Line 3">
            <a:extLst>
              <a:ext uri="{FF2B5EF4-FFF2-40B4-BE49-F238E27FC236}">
                <a16:creationId xmlns:a16="http://schemas.microsoft.com/office/drawing/2014/main" id="{73F6DF96-6509-95A5-5F2A-9FB638D485BA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64" y="1246554"/>
            <a:ext cx="4802188" cy="0"/>
          </a:xfrm>
          <a:prstGeom prst="line">
            <a:avLst/>
          </a:prstGeom>
          <a:noFill/>
          <a:ln w="127000" cmpd="tri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2FD2B5D-C4DC-53E1-6BEC-87A252138517}"/>
              </a:ext>
            </a:extLst>
          </p:cNvPr>
          <p:cNvSpPr/>
          <p:nvPr/>
        </p:nvSpPr>
        <p:spPr bwMode="auto">
          <a:xfrm>
            <a:off x="873138" y="1863757"/>
            <a:ext cx="10994876" cy="4813060"/>
          </a:xfrm>
          <a:prstGeom prst="roundRect">
            <a:avLst>
              <a:gd name="adj" fmla="val 7282"/>
            </a:avLst>
          </a:prstGeom>
          <a:solidFill>
            <a:schemeClr val="accent5"/>
          </a:solidFill>
          <a:ln w="1905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18370AA-AF19-5C4D-111E-F01605F49610}"/>
              </a:ext>
            </a:extLst>
          </p:cNvPr>
          <p:cNvSpPr txBox="1"/>
          <p:nvPr/>
        </p:nvSpPr>
        <p:spPr>
          <a:xfrm>
            <a:off x="861764" y="1327780"/>
            <a:ext cx="4226124" cy="426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3538" lvl="1" indent="-363538">
              <a:lnSpc>
                <a:spcPct val="120000"/>
              </a:lnSpc>
              <a:spcAft>
                <a:spcPct val="3000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kumimoji="1"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模型预测控制</a:t>
            </a:r>
            <a:endParaRPr kumimoji="1" lang="en-US" altLang="zh-CN" sz="2000" b="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8CC663B-C189-D32A-E10E-02FC3429FCEB}"/>
              </a:ext>
            </a:extLst>
          </p:cNvPr>
          <p:cNvSpPr txBox="1"/>
          <p:nvPr/>
        </p:nvSpPr>
        <p:spPr>
          <a:xfrm>
            <a:off x="5146440" y="6146140"/>
            <a:ext cx="231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MPC </a:t>
            </a:r>
            <a:r>
              <a:rPr lang="en-US" altLang="zh-CN" sz="1800" dirty="0" err="1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simulink</a:t>
            </a:r>
            <a:r>
              <a:rPr lang="en-US" altLang="zh-CN" sz="18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486F358-692E-A2FB-5195-FD4704E66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956" y="2722583"/>
            <a:ext cx="9916722" cy="280346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1A4F347-BF4B-CD99-A2C6-FFE18D05357E}"/>
              </a:ext>
            </a:extLst>
          </p:cNvPr>
          <p:cNvSpPr txBox="1"/>
          <p:nvPr/>
        </p:nvSpPr>
        <p:spPr>
          <a:xfrm>
            <a:off x="1133035" y="1974100"/>
            <a:ext cx="49629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Simulink 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虚拟调试 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MPC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，整定参数：</a:t>
            </a:r>
          </a:p>
        </p:txBody>
      </p:sp>
    </p:spTree>
    <p:extLst>
      <p:ext uri="{BB962C8B-B14F-4D97-AF65-F5344CB8AC3E}">
        <p14:creationId xmlns:p14="http://schemas.microsoft.com/office/powerpoint/2010/main" val="25075983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104B2E-2074-58E4-461A-3C07F6A7BA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5584045-8D34-47A5-81B9-53AE2D9309B4}" type="slidenum">
              <a:rPr lang="en-US" altLang="zh-CN" smtClean="0"/>
              <a:pPr>
                <a:defRPr/>
              </a:pPr>
              <a:t>44</a:t>
            </a:fld>
            <a:endParaRPr lang="en-US" altLang="zh-CN" dirty="0"/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96826EBD-68E1-527B-052F-94B78FFAA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152" y="600223"/>
            <a:ext cx="5361856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2. </a:t>
            </a:r>
            <a:r>
              <a:rPr kumimoji="1" lang="zh-CN" altLang="en-US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控制模块</a:t>
            </a:r>
          </a:p>
          <a:p>
            <a:endParaRPr kumimoji="1" lang="zh-CN" altLang="en-US" sz="3600" dirty="0">
              <a:latin typeface="Times New Roman" panose="02020603050405020304" pitchFamily="18" charset="0"/>
              <a:ea typeface="楷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6" name="Line 3">
            <a:extLst>
              <a:ext uri="{FF2B5EF4-FFF2-40B4-BE49-F238E27FC236}">
                <a16:creationId xmlns:a16="http://schemas.microsoft.com/office/drawing/2014/main" id="{73F6DF96-6509-95A5-5F2A-9FB638D485BA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64" y="1246554"/>
            <a:ext cx="4802188" cy="0"/>
          </a:xfrm>
          <a:prstGeom prst="line">
            <a:avLst/>
          </a:prstGeom>
          <a:noFill/>
          <a:ln w="127000" cmpd="tri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2FD2B5D-C4DC-53E1-6BEC-87A252138517}"/>
              </a:ext>
            </a:extLst>
          </p:cNvPr>
          <p:cNvSpPr/>
          <p:nvPr/>
        </p:nvSpPr>
        <p:spPr bwMode="auto">
          <a:xfrm>
            <a:off x="873138" y="1863757"/>
            <a:ext cx="10994876" cy="4813060"/>
          </a:xfrm>
          <a:prstGeom prst="roundRect">
            <a:avLst>
              <a:gd name="adj" fmla="val 7282"/>
            </a:avLst>
          </a:prstGeom>
          <a:solidFill>
            <a:schemeClr val="accent5"/>
          </a:solidFill>
          <a:ln w="1905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18370AA-AF19-5C4D-111E-F01605F49610}"/>
              </a:ext>
            </a:extLst>
          </p:cNvPr>
          <p:cNvSpPr txBox="1"/>
          <p:nvPr/>
        </p:nvSpPr>
        <p:spPr>
          <a:xfrm>
            <a:off x="861764" y="1327780"/>
            <a:ext cx="4226124" cy="426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3538" lvl="1" indent="-363538">
              <a:lnSpc>
                <a:spcPct val="120000"/>
              </a:lnSpc>
              <a:spcAft>
                <a:spcPct val="3000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kumimoji="1"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模型预测控制</a:t>
            </a:r>
            <a:endParaRPr kumimoji="1" lang="en-US" altLang="zh-CN" sz="2000" b="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8B89E70-BBB2-D544-9A01-C23888A4D6EC}"/>
              </a:ext>
            </a:extLst>
          </p:cNvPr>
          <p:cNvSpPr txBox="1"/>
          <p:nvPr/>
        </p:nvSpPr>
        <p:spPr>
          <a:xfrm>
            <a:off x="1133035" y="1974100"/>
            <a:ext cx="100699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Simulink 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虚拟调试 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MPC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，整定参数：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8CC663B-C189-D32A-E10E-02FC3429FCEB}"/>
              </a:ext>
            </a:extLst>
          </p:cNvPr>
          <p:cNvSpPr txBox="1"/>
          <p:nvPr/>
        </p:nvSpPr>
        <p:spPr>
          <a:xfrm>
            <a:off x="1772386" y="4189756"/>
            <a:ext cx="2389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MPC</a:t>
            </a:r>
            <a:r>
              <a:rPr lang="zh-CN" altLang="en-US" sz="18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控制器参数整定</a:t>
            </a:r>
            <a:endParaRPr lang="zh-CN" altLang="en-US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864A89-5DAD-751F-6E7B-914BC7EA8C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824" y="2483789"/>
            <a:ext cx="6538360" cy="409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1935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104B2E-2074-58E4-461A-3C07F6A7BA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5584045-8D34-47A5-81B9-53AE2D9309B4}" type="slidenum">
              <a:rPr lang="en-US" altLang="zh-CN" smtClean="0"/>
              <a:pPr>
                <a:defRPr/>
              </a:pPr>
              <a:t>45</a:t>
            </a:fld>
            <a:endParaRPr lang="en-US" altLang="zh-CN" dirty="0"/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96826EBD-68E1-527B-052F-94B78FFAA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152" y="600223"/>
            <a:ext cx="5361856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2. </a:t>
            </a:r>
            <a:r>
              <a:rPr kumimoji="1" lang="zh-CN" altLang="en-US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控制模块</a:t>
            </a:r>
          </a:p>
          <a:p>
            <a:endParaRPr kumimoji="1" lang="zh-CN" altLang="en-US" sz="3600" dirty="0">
              <a:latin typeface="Times New Roman" panose="02020603050405020304" pitchFamily="18" charset="0"/>
              <a:ea typeface="楷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6" name="Line 3">
            <a:extLst>
              <a:ext uri="{FF2B5EF4-FFF2-40B4-BE49-F238E27FC236}">
                <a16:creationId xmlns:a16="http://schemas.microsoft.com/office/drawing/2014/main" id="{73F6DF96-6509-95A5-5F2A-9FB638D485BA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64" y="1246554"/>
            <a:ext cx="4802188" cy="0"/>
          </a:xfrm>
          <a:prstGeom prst="line">
            <a:avLst/>
          </a:prstGeom>
          <a:noFill/>
          <a:ln w="127000" cmpd="tri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2FD2B5D-C4DC-53E1-6BEC-87A252138517}"/>
              </a:ext>
            </a:extLst>
          </p:cNvPr>
          <p:cNvSpPr/>
          <p:nvPr/>
        </p:nvSpPr>
        <p:spPr bwMode="auto">
          <a:xfrm>
            <a:off x="873138" y="1863757"/>
            <a:ext cx="10994876" cy="4813060"/>
          </a:xfrm>
          <a:prstGeom prst="roundRect">
            <a:avLst>
              <a:gd name="adj" fmla="val 7282"/>
            </a:avLst>
          </a:prstGeom>
          <a:solidFill>
            <a:schemeClr val="accent5"/>
          </a:solidFill>
          <a:ln w="1905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18370AA-AF19-5C4D-111E-F01605F49610}"/>
              </a:ext>
            </a:extLst>
          </p:cNvPr>
          <p:cNvSpPr txBox="1"/>
          <p:nvPr/>
        </p:nvSpPr>
        <p:spPr>
          <a:xfrm>
            <a:off x="861764" y="1327780"/>
            <a:ext cx="4226124" cy="426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3538" lvl="1" indent="-363538">
              <a:lnSpc>
                <a:spcPct val="120000"/>
              </a:lnSpc>
              <a:spcAft>
                <a:spcPct val="3000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kumimoji="1"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模型预测控制</a:t>
            </a:r>
            <a:endParaRPr kumimoji="1" lang="en-US" altLang="zh-CN" sz="2000" b="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8B89E70-BBB2-D544-9A01-C23888A4D6EC}"/>
              </a:ext>
            </a:extLst>
          </p:cNvPr>
          <p:cNvSpPr txBox="1"/>
          <p:nvPr/>
        </p:nvSpPr>
        <p:spPr>
          <a:xfrm>
            <a:off x="1133035" y="1974100"/>
            <a:ext cx="100699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Simulink 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虚拟调试 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MPC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，整定参数：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8CC663B-C189-D32A-E10E-02FC3429FCEB}"/>
              </a:ext>
            </a:extLst>
          </p:cNvPr>
          <p:cNvSpPr txBox="1"/>
          <p:nvPr/>
        </p:nvSpPr>
        <p:spPr>
          <a:xfrm>
            <a:off x="1540425" y="4161922"/>
            <a:ext cx="28834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MPC </a:t>
            </a:r>
            <a:r>
              <a:rPr lang="en-US" altLang="zh-CN" sz="1800" dirty="0" err="1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simulink</a:t>
            </a:r>
            <a:r>
              <a:rPr lang="en-US" altLang="zh-CN" sz="18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仿真效果</a:t>
            </a:r>
            <a:endParaRPr lang="zh-CN" altLang="en-US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C06ABB9-FF3C-0935-0844-C1A95454A0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72" y="2621996"/>
            <a:ext cx="5916030" cy="387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3359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104B2E-2074-58E4-461A-3C07F6A7BA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5584045-8D34-47A5-81B9-53AE2D9309B4}" type="slidenum">
              <a:rPr lang="en-US" altLang="zh-CN" smtClean="0"/>
              <a:pPr>
                <a:defRPr/>
              </a:pPr>
              <a:t>46</a:t>
            </a:fld>
            <a:endParaRPr lang="en-US" altLang="zh-CN" dirty="0"/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96826EBD-68E1-527B-052F-94B78FFAA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152" y="600223"/>
            <a:ext cx="5361856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2. </a:t>
            </a:r>
            <a:r>
              <a:rPr kumimoji="1" lang="zh-CN" altLang="en-US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控制模块</a:t>
            </a:r>
          </a:p>
          <a:p>
            <a:endParaRPr kumimoji="1" lang="zh-CN" altLang="en-US" sz="3600" dirty="0">
              <a:latin typeface="Times New Roman" panose="02020603050405020304" pitchFamily="18" charset="0"/>
              <a:ea typeface="楷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6" name="Line 3">
            <a:extLst>
              <a:ext uri="{FF2B5EF4-FFF2-40B4-BE49-F238E27FC236}">
                <a16:creationId xmlns:a16="http://schemas.microsoft.com/office/drawing/2014/main" id="{73F6DF96-6509-95A5-5F2A-9FB638D485BA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64" y="1246554"/>
            <a:ext cx="4802188" cy="0"/>
          </a:xfrm>
          <a:prstGeom prst="line">
            <a:avLst/>
          </a:prstGeom>
          <a:noFill/>
          <a:ln w="127000" cmpd="tri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2FD2B5D-C4DC-53E1-6BEC-87A252138517}"/>
              </a:ext>
            </a:extLst>
          </p:cNvPr>
          <p:cNvSpPr/>
          <p:nvPr/>
        </p:nvSpPr>
        <p:spPr bwMode="auto">
          <a:xfrm>
            <a:off x="873138" y="1863757"/>
            <a:ext cx="10994876" cy="4813060"/>
          </a:xfrm>
          <a:prstGeom prst="roundRect">
            <a:avLst>
              <a:gd name="adj" fmla="val 7282"/>
            </a:avLst>
          </a:prstGeom>
          <a:solidFill>
            <a:schemeClr val="accent5"/>
          </a:solidFill>
          <a:ln w="1905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18370AA-AF19-5C4D-111E-F01605F49610}"/>
              </a:ext>
            </a:extLst>
          </p:cNvPr>
          <p:cNvSpPr txBox="1"/>
          <p:nvPr/>
        </p:nvSpPr>
        <p:spPr>
          <a:xfrm>
            <a:off x="861764" y="1327780"/>
            <a:ext cx="4226124" cy="426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3538" lvl="1" indent="-363538">
              <a:lnSpc>
                <a:spcPct val="120000"/>
              </a:lnSpc>
              <a:spcAft>
                <a:spcPct val="3000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kumimoji="1"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模型预测控制</a:t>
            </a:r>
            <a:endParaRPr kumimoji="1" lang="en-US" altLang="zh-CN" sz="2000" b="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8B89E70-BBB2-D544-9A01-C23888A4D6EC}"/>
              </a:ext>
            </a:extLst>
          </p:cNvPr>
          <p:cNvSpPr txBox="1"/>
          <p:nvPr/>
        </p:nvSpPr>
        <p:spPr>
          <a:xfrm>
            <a:off x="1133035" y="1974100"/>
            <a:ext cx="100699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MPC 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实际控制效果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213ECB-FC2D-70AE-D5A4-87661DC69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456" y="2513133"/>
            <a:ext cx="9106801" cy="382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8791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002631" y="2605697"/>
            <a:ext cx="8186738" cy="1646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FF0000"/>
              </a:buClr>
            </a:pPr>
            <a:r>
              <a:rPr lang="en-US" altLang="zh-CN" sz="4800" b="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04</a:t>
            </a:r>
          </a:p>
          <a:p>
            <a:pPr algn="ctr">
              <a:spcAft>
                <a:spcPts val="600"/>
              </a:spcAft>
              <a:buClr>
                <a:srgbClr val="FF0000"/>
              </a:buClr>
            </a:pP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移动端监控</a:t>
            </a:r>
          </a:p>
        </p:txBody>
      </p:sp>
      <p:sp>
        <p:nvSpPr>
          <p:cNvPr id="3" name="灯片编号占位符 1">
            <a:extLst>
              <a:ext uri="{FF2B5EF4-FFF2-40B4-BE49-F238E27FC236}">
                <a16:creationId xmlns:a16="http://schemas.microsoft.com/office/drawing/2014/main" id="{2549030B-EB63-989A-A818-C2C2469CC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6330806"/>
            <a:ext cx="697248" cy="338554"/>
          </a:xfrm>
        </p:spPr>
        <p:txBody>
          <a:bodyPr/>
          <a:lstStyle/>
          <a:p>
            <a:pPr>
              <a:defRPr/>
            </a:pPr>
            <a:fld id="{95584045-8D34-47A5-81B9-53AE2D9309B4}" type="slidenum">
              <a:rPr lang="en-US" altLang="zh-CN" smtClean="0"/>
              <a:pPr>
                <a:defRPr/>
              </a:pPr>
              <a:t>47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18423091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104B2E-2074-58E4-461A-3C07F6A7BA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5584045-8D34-47A5-81B9-53AE2D9309B4}" type="slidenum">
              <a:rPr lang="en-US" altLang="zh-CN" smtClean="0"/>
              <a:pPr>
                <a:defRPr/>
              </a:pPr>
              <a:t>48</a:t>
            </a:fld>
            <a:endParaRPr lang="en-US" altLang="zh-CN" dirty="0"/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96826EBD-68E1-527B-052F-94B78FFAA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152" y="600223"/>
            <a:ext cx="334563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4. </a:t>
            </a:r>
            <a:r>
              <a:rPr kumimoji="1" lang="zh-CN" altLang="en-US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移动端监控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1D78F459-A172-386C-FAD6-7BF60B7F0A31}"/>
              </a:ext>
            </a:extLst>
          </p:cNvPr>
          <p:cNvSpPr/>
          <p:nvPr/>
        </p:nvSpPr>
        <p:spPr bwMode="auto">
          <a:xfrm>
            <a:off x="936486" y="1856364"/>
            <a:ext cx="10920154" cy="4885002"/>
          </a:xfrm>
          <a:prstGeom prst="roundRect">
            <a:avLst>
              <a:gd name="adj" fmla="val 7282"/>
            </a:avLst>
          </a:prstGeom>
          <a:solidFill>
            <a:schemeClr val="accent1">
              <a:lumMod val="40000"/>
              <a:lumOff val="60000"/>
            </a:schemeClr>
          </a:solidFill>
          <a:ln w="1905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6" name="Line 3">
            <a:extLst>
              <a:ext uri="{FF2B5EF4-FFF2-40B4-BE49-F238E27FC236}">
                <a16:creationId xmlns:a16="http://schemas.microsoft.com/office/drawing/2014/main" id="{73F6DF96-6509-95A5-5F2A-9FB638D485BA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64" y="1246554"/>
            <a:ext cx="4802188" cy="0"/>
          </a:xfrm>
          <a:prstGeom prst="line">
            <a:avLst/>
          </a:prstGeom>
          <a:noFill/>
          <a:ln w="127000" cmpd="tri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559D266-12E9-B78C-E825-F0D902DAE4CC}"/>
              </a:ext>
            </a:extLst>
          </p:cNvPr>
          <p:cNvSpPr txBox="1"/>
          <p:nvPr/>
        </p:nvSpPr>
        <p:spPr>
          <a:xfrm>
            <a:off x="893916" y="1340768"/>
            <a:ext cx="3476606" cy="426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3538" lvl="1" indent="-363538">
              <a:lnSpc>
                <a:spcPct val="120000"/>
              </a:lnSpc>
              <a:spcAft>
                <a:spcPct val="3000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kumimoji="1"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移动端</a:t>
            </a:r>
            <a:r>
              <a:rPr kumimoji="1" lang="en-US" altLang="zh-CN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监控页面</a:t>
            </a:r>
            <a:endParaRPr lang="zh-CN" altLang="en-US" sz="2000" b="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07056CB-AE1D-AE76-917B-82DBFC4CED4F}"/>
              </a:ext>
            </a:extLst>
          </p:cNvPr>
          <p:cNvSpPr txBox="1"/>
          <p:nvPr/>
        </p:nvSpPr>
        <p:spPr>
          <a:xfrm>
            <a:off x="8715246" y="6297116"/>
            <a:ext cx="1368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800" b="0" dirty="0">
                <a:latin typeface="+mj-ea"/>
                <a:ea typeface="+mj-ea"/>
                <a:cs typeface="Times New Roman" panose="02020603050405020304" pitchFamily="18" charset="0"/>
              </a:rPr>
              <a:t>移动端监控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C4F23BC-1FC9-5335-5951-B71260A8C8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8" y="2097983"/>
            <a:ext cx="1868549" cy="415233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2DED190-1CB8-B2E7-B514-6D2EB57B9F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183" y="2097983"/>
            <a:ext cx="1868549" cy="415233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73C2703-99FF-03BF-5A65-1AE558B59556}"/>
              </a:ext>
            </a:extLst>
          </p:cNvPr>
          <p:cNvSpPr txBox="1"/>
          <p:nvPr/>
        </p:nvSpPr>
        <p:spPr>
          <a:xfrm>
            <a:off x="1127448" y="2708920"/>
            <a:ext cx="582706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操作步骤：需要带无线的路由器，将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PLC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接入路由器的非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WLAN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接口。将运行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系统的设备通过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WLAN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连接到路由器，并设置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设备的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地址为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PLC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地址同一网段，注意不要和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PLC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现有网络的其他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重复。</a:t>
            </a:r>
            <a:endParaRPr lang="en-US" altLang="zh-CN" sz="20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p"/>
            </a:pPr>
            <a:endParaRPr lang="en-US" altLang="zh-CN" sz="20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在手机浏览器输入所需监控的设备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，监控效果如右图所示：</a:t>
            </a:r>
          </a:p>
        </p:txBody>
      </p:sp>
    </p:spTree>
    <p:extLst>
      <p:ext uri="{BB962C8B-B14F-4D97-AF65-F5344CB8AC3E}">
        <p14:creationId xmlns:p14="http://schemas.microsoft.com/office/powerpoint/2010/main" val="7651785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3FEAB4D-E10A-6D6D-E49A-EEB403FF98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5584045-8D34-47A5-81B9-53AE2D9309B4}" type="slidenum">
              <a:rPr lang="en-US" altLang="zh-CN" smtClean="0"/>
              <a:pPr>
                <a:defRPr/>
              </a:pPr>
              <a:t>49</a:t>
            </a:fld>
            <a:endParaRPr lang="en-US" altLang="zh-CN" dirty="0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401334E1-6FCA-3EE7-B592-E4D8E740B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00" y="2852936"/>
            <a:ext cx="7239000" cy="1006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342900" indent="-342900" algn="ctr"/>
            <a:r>
              <a:rPr lang="zh-CN" altLang="en-US" sz="6000" dirty="0">
                <a:latin typeface="楷体" panose="02010609060101010101" pitchFamily="49" charset="-122"/>
                <a:ea typeface="楷体" panose="02010609060101010101" pitchFamily="49" charset="-122"/>
              </a:rPr>
              <a:t>敬请各位老师指正！</a:t>
            </a:r>
          </a:p>
        </p:txBody>
      </p:sp>
      <p:pic>
        <p:nvPicPr>
          <p:cNvPr id="4" name="Picture 2" descr="C:\Users\Administrator\Desktop\2008102011534907.jpg">
            <a:extLst>
              <a:ext uri="{FF2B5EF4-FFF2-40B4-BE49-F238E27FC236}">
                <a16:creationId xmlns:a16="http://schemas.microsoft.com/office/drawing/2014/main" id="{E2CE9C16-F62D-20A4-FE7F-C16C7D898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40216" y="3955906"/>
            <a:ext cx="3265488" cy="237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80384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104B2E-2074-58E4-461A-3C07F6A7BA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5584045-8D34-47A5-81B9-53AE2D9309B4}" type="slidenum">
              <a:rPr lang="en-US" altLang="zh-CN" smtClean="0"/>
              <a:pPr>
                <a:defRPr/>
              </a:pPr>
              <a:t>5</a:t>
            </a:fld>
            <a:endParaRPr lang="en-US" altLang="zh-CN" dirty="0"/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96826EBD-68E1-527B-052F-94B78FFAA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152" y="600223"/>
            <a:ext cx="536185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1. </a:t>
            </a:r>
            <a:r>
              <a:rPr kumimoji="1" lang="zh-CN" altLang="en-US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监控系统简介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1D78F459-A172-386C-FAD6-7BF60B7F0A31}"/>
              </a:ext>
            </a:extLst>
          </p:cNvPr>
          <p:cNvSpPr/>
          <p:nvPr/>
        </p:nvSpPr>
        <p:spPr bwMode="auto">
          <a:xfrm>
            <a:off x="861764" y="1856364"/>
            <a:ext cx="10994876" cy="4885002"/>
          </a:xfrm>
          <a:prstGeom prst="roundRect">
            <a:avLst>
              <a:gd name="adj" fmla="val 7282"/>
            </a:avLst>
          </a:prstGeom>
          <a:solidFill>
            <a:schemeClr val="accent1">
              <a:lumMod val="40000"/>
              <a:lumOff val="60000"/>
            </a:schemeClr>
          </a:solidFill>
          <a:ln w="1905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6" name="Line 3">
            <a:extLst>
              <a:ext uri="{FF2B5EF4-FFF2-40B4-BE49-F238E27FC236}">
                <a16:creationId xmlns:a16="http://schemas.microsoft.com/office/drawing/2014/main" id="{73F6DF96-6509-95A5-5F2A-9FB638D485BA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64" y="1246554"/>
            <a:ext cx="4802188" cy="0"/>
          </a:xfrm>
          <a:prstGeom prst="line">
            <a:avLst/>
          </a:prstGeom>
          <a:noFill/>
          <a:ln w="127000" cmpd="tri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3034D77-3D17-4133-B43E-0279798828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0" r="8066"/>
          <a:stretch/>
        </p:blipFill>
        <p:spPr>
          <a:xfrm>
            <a:off x="4007768" y="2129374"/>
            <a:ext cx="7584019" cy="412840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559D266-12E9-B78C-E825-F0D902DAE4CC}"/>
              </a:ext>
            </a:extLst>
          </p:cNvPr>
          <p:cNvSpPr txBox="1"/>
          <p:nvPr/>
        </p:nvSpPr>
        <p:spPr>
          <a:xfrm>
            <a:off x="818683" y="1338292"/>
            <a:ext cx="1903986" cy="426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3538" lvl="1" indent="-363538">
              <a:lnSpc>
                <a:spcPct val="120000"/>
              </a:lnSpc>
              <a:spcAft>
                <a:spcPct val="3000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kumimoji="1" lang="en-US" altLang="zh-CN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PC </a:t>
            </a:r>
            <a:r>
              <a:rPr kumimoji="1"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主页面</a:t>
            </a:r>
            <a:endParaRPr lang="zh-CN" altLang="en-US" sz="2000" b="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74B63A0-DAD4-7B6D-8E4D-C186A568DB61}"/>
              </a:ext>
            </a:extLst>
          </p:cNvPr>
          <p:cNvSpPr txBox="1"/>
          <p:nvPr/>
        </p:nvSpPr>
        <p:spPr>
          <a:xfrm>
            <a:off x="1235001" y="2852936"/>
            <a:ext cx="2975335" cy="2224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b="1" dirty="0">
                <a:latin typeface="+mj-ea"/>
                <a:ea typeface="+mj-ea"/>
              </a:rPr>
              <a:t>实时监控模块</a:t>
            </a:r>
            <a:endParaRPr lang="en-US" altLang="zh-CN" b="1" dirty="0">
              <a:latin typeface="+mj-ea"/>
              <a:ea typeface="+mj-ea"/>
            </a:endParaRPr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US" altLang="zh-CN" dirty="0">
                <a:latin typeface="+mj-ea"/>
                <a:ea typeface="+mj-ea"/>
              </a:rPr>
              <a:t>PID </a:t>
            </a:r>
            <a:r>
              <a:rPr lang="zh-CN" altLang="en-US" dirty="0">
                <a:latin typeface="+mj-ea"/>
                <a:ea typeface="+mj-ea"/>
              </a:rPr>
              <a:t>参数调节模块</a:t>
            </a:r>
            <a:endParaRPr lang="en-US" altLang="zh-CN" dirty="0">
              <a:latin typeface="+mj-ea"/>
              <a:ea typeface="+mj-ea"/>
            </a:endParaRPr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b="1" dirty="0">
                <a:latin typeface="+mj-ea"/>
                <a:ea typeface="+mj-ea"/>
              </a:rPr>
              <a:t>报警模块</a:t>
            </a:r>
            <a:endParaRPr lang="en-US" altLang="zh-CN" b="1" dirty="0">
              <a:latin typeface="+mj-ea"/>
              <a:ea typeface="+mj-ea"/>
            </a:endParaRPr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dirty="0">
                <a:latin typeface="+mj-ea"/>
                <a:ea typeface="+mj-ea"/>
              </a:rPr>
              <a:t>控制方法切换</a:t>
            </a:r>
            <a:endParaRPr lang="en-US" altLang="zh-CN" b="1" dirty="0">
              <a:latin typeface="+mj-ea"/>
              <a:ea typeface="+mj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07056CB-AE1D-AE76-917B-82DBFC4CED4F}"/>
              </a:ext>
            </a:extLst>
          </p:cNvPr>
          <p:cNvSpPr txBox="1"/>
          <p:nvPr/>
        </p:nvSpPr>
        <p:spPr>
          <a:xfrm>
            <a:off x="7608168" y="6330806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800" b="0" dirty="0">
                <a:latin typeface="+mj-ea"/>
                <a:ea typeface="+mj-ea"/>
                <a:cs typeface="Times New Roman" panose="02020603050405020304" pitchFamily="18" charset="0"/>
              </a:rPr>
              <a:t>主页面</a:t>
            </a:r>
            <a:r>
              <a:rPr kumimoji="1" lang="en-US" altLang="zh-CN" sz="1800" b="0" dirty="0">
                <a:latin typeface="+mj-ea"/>
                <a:ea typeface="+mj-ea"/>
                <a:cs typeface="Times New Roman" panose="02020603050405020304" pitchFamily="18" charset="0"/>
              </a:rPr>
              <a:t>UI</a:t>
            </a:r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76469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104B2E-2074-58E4-461A-3C07F6A7BA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5584045-8D34-47A5-81B9-53AE2D9309B4}" type="slidenum">
              <a:rPr lang="en-US" altLang="zh-CN" smtClean="0"/>
              <a:pPr>
                <a:defRPr/>
              </a:pPr>
              <a:t>6</a:t>
            </a:fld>
            <a:endParaRPr lang="en-US" altLang="zh-CN" dirty="0"/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96826EBD-68E1-527B-052F-94B78FFAA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152" y="600223"/>
            <a:ext cx="536185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1. </a:t>
            </a:r>
            <a:r>
              <a:rPr kumimoji="1" lang="zh-CN" altLang="en-US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监控系统简介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1D78F459-A172-386C-FAD6-7BF60B7F0A31}"/>
              </a:ext>
            </a:extLst>
          </p:cNvPr>
          <p:cNvSpPr/>
          <p:nvPr/>
        </p:nvSpPr>
        <p:spPr bwMode="auto">
          <a:xfrm>
            <a:off x="861764" y="1856364"/>
            <a:ext cx="10994876" cy="4885002"/>
          </a:xfrm>
          <a:prstGeom prst="roundRect">
            <a:avLst>
              <a:gd name="adj" fmla="val 7282"/>
            </a:avLst>
          </a:prstGeom>
          <a:solidFill>
            <a:schemeClr val="accent1">
              <a:lumMod val="40000"/>
              <a:lumOff val="60000"/>
            </a:schemeClr>
          </a:solidFill>
          <a:ln w="1905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6" name="Line 3">
            <a:extLst>
              <a:ext uri="{FF2B5EF4-FFF2-40B4-BE49-F238E27FC236}">
                <a16:creationId xmlns:a16="http://schemas.microsoft.com/office/drawing/2014/main" id="{73F6DF96-6509-95A5-5F2A-9FB638D485BA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64" y="1246554"/>
            <a:ext cx="4802188" cy="0"/>
          </a:xfrm>
          <a:prstGeom prst="line">
            <a:avLst/>
          </a:prstGeom>
          <a:noFill/>
          <a:ln w="127000" cmpd="tri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559D266-12E9-B78C-E825-F0D902DAE4CC}"/>
              </a:ext>
            </a:extLst>
          </p:cNvPr>
          <p:cNvSpPr txBox="1"/>
          <p:nvPr/>
        </p:nvSpPr>
        <p:spPr>
          <a:xfrm>
            <a:off x="819194" y="1340768"/>
            <a:ext cx="2685029" cy="426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3538" lvl="1" indent="-363538">
              <a:lnSpc>
                <a:spcPct val="120000"/>
              </a:lnSpc>
              <a:spcAft>
                <a:spcPct val="3000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kumimoji="1" lang="en-US" altLang="zh-CN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PC </a:t>
            </a:r>
            <a:r>
              <a:rPr kumimoji="1"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数据监视页面</a:t>
            </a:r>
            <a:endParaRPr lang="zh-CN" altLang="en-US" sz="2000" b="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74B63A0-DAD4-7B6D-8E4D-C186A568DB61}"/>
              </a:ext>
            </a:extLst>
          </p:cNvPr>
          <p:cNvSpPr txBox="1"/>
          <p:nvPr/>
        </p:nvSpPr>
        <p:spPr>
          <a:xfrm>
            <a:off x="1235001" y="2852936"/>
            <a:ext cx="2975335" cy="2224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dirty="0">
                <a:latin typeface="+mj-ea"/>
                <a:ea typeface="+mj-ea"/>
              </a:rPr>
              <a:t>工频段液位、流量</a:t>
            </a:r>
            <a:endParaRPr lang="en-US" altLang="zh-CN" dirty="0">
              <a:latin typeface="+mj-ea"/>
              <a:ea typeface="+mj-ea"/>
            </a:endParaRPr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dirty="0">
                <a:latin typeface="+mj-ea"/>
                <a:ea typeface="+mj-ea"/>
              </a:rPr>
              <a:t>变频段液位、流量</a:t>
            </a:r>
            <a:endParaRPr lang="en-US" altLang="zh-CN" dirty="0">
              <a:latin typeface="+mj-ea"/>
              <a:ea typeface="+mj-ea"/>
            </a:endParaRPr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b="1" dirty="0">
                <a:latin typeface="+mj-ea"/>
                <a:ea typeface="+mj-ea"/>
              </a:rPr>
              <a:t>变频器频率</a:t>
            </a:r>
            <a:endParaRPr lang="en-US" altLang="zh-CN" b="1" dirty="0">
              <a:latin typeface="+mj-ea"/>
              <a:ea typeface="+mj-ea"/>
            </a:endParaRPr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dirty="0">
                <a:latin typeface="+mj-ea"/>
                <a:ea typeface="+mj-ea"/>
              </a:rPr>
              <a:t>调节阀开度</a:t>
            </a:r>
            <a:endParaRPr lang="en-US" altLang="zh-CN" b="1" dirty="0">
              <a:latin typeface="+mj-ea"/>
              <a:ea typeface="+mj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07056CB-AE1D-AE76-917B-82DBFC4CED4F}"/>
              </a:ext>
            </a:extLst>
          </p:cNvPr>
          <p:cNvSpPr txBox="1"/>
          <p:nvPr/>
        </p:nvSpPr>
        <p:spPr>
          <a:xfrm>
            <a:off x="7680176" y="6123279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800" b="0" dirty="0">
                <a:latin typeface="+mj-ea"/>
                <a:ea typeface="+mj-ea"/>
                <a:cs typeface="Times New Roman" panose="02020603050405020304" pitchFamily="18" charset="0"/>
              </a:rPr>
              <a:t>数据监视 </a:t>
            </a:r>
            <a:r>
              <a:rPr kumimoji="1" lang="en-US" altLang="zh-CN" sz="1800" b="0" dirty="0">
                <a:latin typeface="+mj-ea"/>
                <a:ea typeface="+mj-ea"/>
                <a:cs typeface="Times New Roman" panose="02020603050405020304" pitchFamily="18" charset="0"/>
              </a:rPr>
              <a:t>UI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4F7501-C518-3DC5-B547-47F558C61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7" y="2091223"/>
            <a:ext cx="7639292" cy="390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14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104B2E-2074-58E4-461A-3C07F6A7BA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5584045-8D34-47A5-81B9-53AE2D9309B4}" type="slidenum">
              <a:rPr lang="en-US" altLang="zh-CN" smtClean="0"/>
              <a:pPr>
                <a:defRPr/>
              </a:pPr>
              <a:t>7</a:t>
            </a:fld>
            <a:endParaRPr lang="en-US" altLang="zh-CN" dirty="0"/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96826EBD-68E1-527B-052F-94B78FFAA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152" y="600223"/>
            <a:ext cx="536185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1. </a:t>
            </a:r>
            <a:r>
              <a:rPr kumimoji="1" lang="zh-CN" altLang="en-US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监控系统简介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1D78F459-A172-386C-FAD6-7BF60B7F0A31}"/>
              </a:ext>
            </a:extLst>
          </p:cNvPr>
          <p:cNvSpPr/>
          <p:nvPr/>
        </p:nvSpPr>
        <p:spPr bwMode="auto">
          <a:xfrm>
            <a:off x="936486" y="1856364"/>
            <a:ext cx="4154116" cy="4885002"/>
          </a:xfrm>
          <a:prstGeom prst="roundRect">
            <a:avLst>
              <a:gd name="adj" fmla="val 7282"/>
            </a:avLst>
          </a:prstGeom>
          <a:solidFill>
            <a:schemeClr val="accent1">
              <a:lumMod val="40000"/>
              <a:lumOff val="60000"/>
            </a:schemeClr>
          </a:solidFill>
          <a:ln w="1905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6" name="Line 3">
            <a:extLst>
              <a:ext uri="{FF2B5EF4-FFF2-40B4-BE49-F238E27FC236}">
                <a16:creationId xmlns:a16="http://schemas.microsoft.com/office/drawing/2014/main" id="{73F6DF96-6509-95A5-5F2A-9FB638D485BA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64" y="1246554"/>
            <a:ext cx="4802188" cy="0"/>
          </a:xfrm>
          <a:prstGeom prst="line">
            <a:avLst/>
          </a:prstGeom>
          <a:noFill/>
          <a:ln w="127000" cmpd="tri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559D266-12E9-B78C-E825-F0D902DAE4CC}"/>
              </a:ext>
            </a:extLst>
          </p:cNvPr>
          <p:cNvSpPr txBox="1"/>
          <p:nvPr/>
        </p:nvSpPr>
        <p:spPr>
          <a:xfrm>
            <a:off x="893916" y="1340768"/>
            <a:ext cx="3476606" cy="426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3538" lvl="1" indent="-363538">
              <a:lnSpc>
                <a:spcPct val="120000"/>
              </a:lnSpc>
              <a:spcAft>
                <a:spcPct val="3000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kumimoji="1"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移动端</a:t>
            </a:r>
            <a:r>
              <a:rPr kumimoji="1" lang="en-US" altLang="zh-CN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监控页面</a:t>
            </a:r>
            <a:endParaRPr lang="zh-CN" altLang="en-US" sz="2000" b="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07056CB-AE1D-AE76-917B-82DBFC4CED4F}"/>
              </a:ext>
            </a:extLst>
          </p:cNvPr>
          <p:cNvSpPr txBox="1"/>
          <p:nvPr/>
        </p:nvSpPr>
        <p:spPr>
          <a:xfrm>
            <a:off x="2193650" y="6300028"/>
            <a:ext cx="1368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800" b="0" dirty="0">
                <a:latin typeface="+mj-ea"/>
                <a:ea typeface="+mj-ea"/>
                <a:cs typeface="Times New Roman" panose="02020603050405020304" pitchFamily="18" charset="0"/>
              </a:rPr>
              <a:t>移动端监控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C4F23BC-1FC9-5335-5951-B71260A8C8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572" y="2100895"/>
            <a:ext cx="1868549" cy="415233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2DED190-1CB8-B2E7-B514-6D2EB57B9F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587" y="2100895"/>
            <a:ext cx="1868549" cy="4152332"/>
          </a:xfrm>
          <a:prstGeom prst="rect">
            <a:avLst/>
          </a:prstGeom>
        </p:spPr>
      </p:pic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2FD2B5D-C4DC-53E1-6BEC-87A252138517}"/>
              </a:ext>
            </a:extLst>
          </p:cNvPr>
          <p:cNvSpPr/>
          <p:nvPr/>
        </p:nvSpPr>
        <p:spPr bwMode="auto">
          <a:xfrm>
            <a:off x="5552964" y="1856364"/>
            <a:ext cx="6303676" cy="4885002"/>
          </a:xfrm>
          <a:prstGeom prst="roundRect">
            <a:avLst>
              <a:gd name="adj" fmla="val 7282"/>
            </a:avLst>
          </a:prstGeom>
          <a:solidFill>
            <a:srgbClr val="DCF1F8"/>
          </a:solidFill>
          <a:ln w="1905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18370AA-AF19-5C4D-111E-F01605F49610}"/>
              </a:ext>
            </a:extLst>
          </p:cNvPr>
          <p:cNvSpPr txBox="1"/>
          <p:nvPr/>
        </p:nvSpPr>
        <p:spPr>
          <a:xfrm>
            <a:off x="5510394" y="1340768"/>
            <a:ext cx="3476606" cy="426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3538" lvl="1" indent="-363538">
              <a:lnSpc>
                <a:spcPct val="120000"/>
              </a:lnSpc>
              <a:spcAft>
                <a:spcPct val="3000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kumimoji="1"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多设备</a:t>
            </a:r>
            <a:r>
              <a:rPr kumimoji="1" lang="en-US" altLang="zh-CN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监控页面</a:t>
            </a:r>
            <a:endParaRPr lang="zh-CN" altLang="en-US" sz="2000" b="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20D6030-99AF-0E65-9C94-1790C5EF9BC5}"/>
              </a:ext>
            </a:extLst>
          </p:cNvPr>
          <p:cNvSpPr txBox="1"/>
          <p:nvPr/>
        </p:nvSpPr>
        <p:spPr>
          <a:xfrm>
            <a:off x="7615872" y="6253227"/>
            <a:ext cx="2742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800" b="0" dirty="0">
                <a:latin typeface="+mj-ea"/>
                <a:ea typeface="+mj-ea"/>
                <a:cs typeface="Times New Roman" panose="02020603050405020304" pitchFamily="18" charset="0"/>
              </a:rPr>
              <a:t>同时监控两台水箱设备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F3EFBF37-8A34-60AE-E805-D46AEA6F51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450" y="2315342"/>
            <a:ext cx="5776704" cy="34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687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559496" y="2605697"/>
            <a:ext cx="7117705" cy="1646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FF0000"/>
              </a:buClr>
            </a:pPr>
            <a:r>
              <a:rPr lang="en-US" altLang="zh-CN" sz="4800" b="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02</a:t>
            </a:r>
          </a:p>
          <a:p>
            <a:pPr algn="ctr">
              <a:spcAft>
                <a:spcPts val="600"/>
              </a:spcAft>
              <a:buClr>
                <a:srgbClr val="FF0000"/>
              </a:buClr>
            </a:pP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监视与报警模块</a:t>
            </a:r>
          </a:p>
        </p:txBody>
      </p:sp>
      <p:sp>
        <p:nvSpPr>
          <p:cNvPr id="3" name="灯片编号占位符 1">
            <a:extLst>
              <a:ext uri="{FF2B5EF4-FFF2-40B4-BE49-F238E27FC236}">
                <a16:creationId xmlns:a16="http://schemas.microsoft.com/office/drawing/2014/main" id="{2549030B-EB63-989A-A818-C2C2469CC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6330806"/>
            <a:ext cx="697248" cy="338554"/>
          </a:xfrm>
        </p:spPr>
        <p:txBody>
          <a:bodyPr/>
          <a:lstStyle/>
          <a:p>
            <a:pPr>
              <a:defRPr/>
            </a:pPr>
            <a:fld id="{95584045-8D34-47A5-81B9-53AE2D9309B4}" type="slidenum">
              <a:rPr lang="en-US" altLang="zh-CN" smtClean="0"/>
              <a:pPr>
                <a:defRPr/>
              </a:pPr>
              <a:t>8</a:t>
            </a:fld>
            <a:endParaRPr lang="en-US" altLang="zh-CN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8762153-D62B-E7FF-E96F-4DB82FCB2FBE}"/>
              </a:ext>
            </a:extLst>
          </p:cNvPr>
          <p:cNvSpPr/>
          <p:nvPr/>
        </p:nvSpPr>
        <p:spPr>
          <a:xfrm>
            <a:off x="7824192" y="2420888"/>
            <a:ext cx="3456384" cy="302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3525" indent="-263525">
              <a:lnSpc>
                <a:spcPct val="150000"/>
              </a:lnSpc>
              <a:spcAft>
                <a:spcPct val="3000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kumimoji="1" lang="zh-CN" altLang="en-US" sz="24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单设备监控</a:t>
            </a:r>
          </a:p>
          <a:p>
            <a:pPr marL="263525" indent="-263525">
              <a:lnSpc>
                <a:spcPct val="150000"/>
              </a:lnSpc>
              <a:spcAft>
                <a:spcPct val="3000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kumimoji="1" lang="zh-CN" altLang="en-US" sz="24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多设备监控</a:t>
            </a:r>
          </a:p>
          <a:p>
            <a:pPr marL="263525" indent="-263525">
              <a:lnSpc>
                <a:spcPct val="150000"/>
              </a:lnSpc>
              <a:spcAft>
                <a:spcPct val="3000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kumimoji="1" lang="zh-CN" altLang="en-US" sz="24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异常报警和控制</a:t>
            </a:r>
          </a:p>
          <a:p>
            <a:pPr marL="363538" lvl="1" indent="-363538">
              <a:lnSpc>
                <a:spcPct val="120000"/>
              </a:lnSpc>
              <a:spcAft>
                <a:spcPct val="3000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kumimoji="1" lang="en-US" altLang="zh-CN" sz="24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PLC</a:t>
            </a:r>
            <a:r>
              <a:rPr kumimoji="1" lang="zh-CN" altLang="en-US" sz="24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数据采集与存储</a:t>
            </a:r>
            <a:endParaRPr kumimoji="1" lang="en-US" altLang="zh-CN" sz="2400" b="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63538" lvl="1" indent="-363538">
              <a:lnSpc>
                <a:spcPct val="120000"/>
              </a:lnSpc>
              <a:spcAft>
                <a:spcPct val="3000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kumimoji="1" lang="zh-CN" altLang="en-US" sz="24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系统辨识</a:t>
            </a:r>
            <a:endParaRPr lang="zh-CN" altLang="en-US" sz="2400" b="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859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104B2E-2074-58E4-461A-3C07F6A7BA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5584045-8D34-47A5-81B9-53AE2D9309B4}" type="slidenum">
              <a:rPr lang="en-US" altLang="zh-CN" smtClean="0"/>
              <a:pPr>
                <a:defRPr/>
              </a:pPr>
              <a:t>9</a:t>
            </a:fld>
            <a:endParaRPr lang="en-US" altLang="zh-CN" dirty="0"/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96826EBD-68E1-527B-052F-94B78FFAA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152" y="600223"/>
            <a:ext cx="536185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2. </a:t>
            </a:r>
            <a:r>
              <a:rPr kumimoji="1" lang="zh-CN" altLang="en-US" sz="36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监视与报警模块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1D78F459-A172-386C-FAD6-7BF60B7F0A31}"/>
              </a:ext>
            </a:extLst>
          </p:cNvPr>
          <p:cNvSpPr/>
          <p:nvPr/>
        </p:nvSpPr>
        <p:spPr bwMode="auto">
          <a:xfrm>
            <a:off x="910901" y="1861316"/>
            <a:ext cx="10560114" cy="4885002"/>
          </a:xfrm>
          <a:prstGeom prst="roundRect">
            <a:avLst>
              <a:gd name="adj" fmla="val 7282"/>
            </a:avLst>
          </a:prstGeom>
          <a:solidFill>
            <a:schemeClr val="accent1">
              <a:lumMod val="40000"/>
              <a:lumOff val="60000"/>
            </a:schemeClr>
          </a:solidFill>
          <a:ln w="1905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6" name="Line 3">
            <a:extLst>
              <a:ext uri="{FF2B5EF4-FFF2-40B4-BE49-F238E27FC236}">
                <a16:creationId xmlns:a16="http://schemas.microsoft.com/office/drawing/2014/main" id="{73F6DF96-6509-95A5-5F2A-9FB638D485BA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64" y="1246554"/>
            <a:ext cx="4802188" cy="0"/>
          </a:xfrm>
          <a:prstGeom prst="line">
            <a:avLst/>
          </a:prstGeom>
          <a:noFill/>
          <a:ln w="127000" cmpd="tri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559D266-12E9-B78C-E825-F0D902DAE4CC}"/>
              </a:ext>
            </a:extLst>
          </p:cNvPr>
          <p:cNvSpPr txBox="1"/>
          <p:nvPr/>
        </p:nvSpPr>
        <p:spPr>
          <a:xfrm>
            <a:off x="893916" y="1340768"/>
            <a:ext cx="3476606" cy="426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3538" lvl="1" indent="-363538">
              <a:lnSpc>
                <a:spcPct val="120000"/>
              </a:lnSpc>
              <a:spcAft>
                <a:spcPct val="3000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kumimoji="1"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单设备监控</a:t>
            </a:r>
            <a:endParaRPr lang="zh-CN" altLang="en-US" sz="2000" b="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E988057-4AA0-C2E0-B880-738AF29BF545}"/>
              </a:ext>
            </a:extLst>
          </p:cNvPr>
          <p:cNvSpPr txBox="1"/>
          <p:nvPr/>
        </p:nvSpPr>
        <p:spPr>
          <a:xfrm>
            <a:off x="2063552" y="5517232"/>
            <a:ext cx="1888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Physical View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203DE15-71A3-CE1A-4F35-F4F96F52C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181" y="2760778"/>
            <a:ext cx="4032448" cy="249252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EDC7E0E-7694-9313-7099-32F400220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3867" y="2041388"/>
            <a:ext cx="2497580" cy="321191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C48CC03-568B-8AED-CC9C-A70B798D72D8}"/>
              </a:ext>
            </a:extLst>
          </p:cNvPr>
          <p:cNvSpPr txBox="1"/>
          <p:nvPr/>
        </p:nvSpPr>
        <p:spPr>
          <a:xfrm>
            <a:off x="5323867" y="5517232"/>
            <a:ext cx="2880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Configuration  View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8F5825B-014F-73AF-AAE3-294C09C4E7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3448" y="2070229"/>
            <a:ext cx="1888293" cy="319309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E5D268D-21E5-40A8-083B-0FA010EA1CB3}"/>
              </a:ext>
            </a:extLst>
          </p:cNvPr>
          <p:cNvSpPr txBox="1"/>
          <p:nvPr/>
        </p:nvSpPr>
        <p:spPr>
          <a:xfrm>
            <a:off x="8607471" y="5457435"/>
            <a:ext cx="1780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Logical  View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BF8FF35-FD81-9110-0E7F-A65514A93B2E}"/>
              </a:ext>
            </a:extLst>
          </p:cNvPr>
          <p:cNvSpPr txBox="1"/>
          <p:nvPr/>
        </p:nvSpPr>
        <p:spPr>
          <a:xfrm>
            <a:off x="983432" y="2009475"/>
            <a:ext cx="2160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贝加莱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</a:p>
        </p:txBody>
      </p:sp>
    </p:spTree>
    <p:extLst>
      <p:ext uri="{BB962C8B-B14F-4D97-AF65-F5344CB8AC3E}">
        <p14:creationId xmlns:p14="http://schemas.microsoft.com/office/powerpoint/2010/main" val="1744006597"/>
      </p:ext>
    </p:extLst>
  </p:cSld>
  <p:clrMapOvr>
    <a:masterClrMapping/>
  </p:clrMapOvr>
</p:sld>
</file>

<file path=ppt/theme/theme1.xml><?xml version="1.0" encoding="utf-8"?>
<a:theme xmlns:a="http://schemas.openxmlformats.org/drawingml/2006/main" name="Capsules">
  <a:themeElements>
    <a:clrScheme name="Capsules 2">
      <a:dk1>
        <a:srgbClr val="003366"/>
      </a:dk1>
      <a:lt1>
        <a:srgbClr val="FFFFFF"/>
      </a:lt1>
      <a:dk2>
        <a:srgbClr val="006666"/>
      </a:dk2>
      <a:lt2>
        <a:srgbClr val="003366"/>
      </a:lt2>
      <a:accent1>
        <a:srgbClr val="99CC99"/>
      </a:accent1>
      <a:accent2>
        <a:srgbClr val="33CCCC"/>
      </a:accent2>
      <a:accent3>
        <a:srgbClr val="FFFFFF"/>
      </a:accent3>
      <a:accent4>
        <a:srgbClr val="002A56"/>
      </a:accent4>
      <a:accent5>
        <a:srgbClr val="CAE2CA"/>
      </a:accent5>
      <a:accent6>
        <a:srgbClr val="2DB9B9"/>
      </a:accent6>
      <a:hlink>
        <a:srgbClr val="666699"/>
      </a:hlink>
      <a:folHlink>
        <a:srgbClr val="CC99FF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dash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342900" marR="0" indent="-34290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Pct val="75000"/>
          <a:buFont typeface="Wingdings" pitchFamily="2" charset="2"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Capsules 1">
        <a:dk1>
          <a:srgbClr val="000066"/>
        </a:dk1>
        <a:lt1>
          <a:srgbClr val="FFFFEB"/>
        </a:lt1>
        <a:dk2>
          <a:srgbClr val="336699"/>
        </a:dk2>
        <a:lt2>
          <a:srgbClr val="FFFFEB"/>
        </a:lt2>
        <a:accent1>
          <a:srgbClr val="666699"/>
        </a:accent1>
        <a:accent2>
          <a:srgbClr val="99CCFF"/>
        </a:accent2>
        <a:accent3>
          <a:srgbClr val="ADB8CA"/>
        </a:accent3>
        <a:accent4>
          <a:srgbClr val="DADAC9"/>
        </a:accent4>
        <a:accent5>
          <a:srgbClr val="B8B8CA"/>
        </a:accent5>
        <a:accent6>
          <a:srgbClr val="8AB9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2">
        <a:dk1>
          <a:srgbClr val="003366"/>
        </a:dk1>
        <a:lt1>
          <a:srgbClr val="FFFFFF"/>
        </a:lt1>
        <a:dk2>
          <a:srgbClr val="006666"/>
        </a:dk2>
        <a:lt2>
          <a:srgbClr val="003366"/>
        </a:lt2>
        <a:accent1>
          <a:srgbClr val="99CC99"/>
        </a:accent1>
        <a:accent2>
          <a:srgbClr val="33CCCC"/>
        </a:accent2>
        <a:accent3>
          <a:srgbClr val="FFFFFF"/>
        </a:accent3>
        <a:accent4>
          <a:srgbClr val="002A56"/>
        </a:accent4>
        <a:accent5>
          <a:srgbClr val="CAE2CA"/>
        </a:accent5>
        <a:accent6>
          <a:srgbClr val="2DB9B9"/>
        </a:accent6>
        <a:hlink>
          <a:srgbClr val="666699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C0C0C0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737373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33CC"/>
        </a:lt2>
        <a:accent1>
          <a:srgbClr val="FFCC66"/>
        </a:accent1>
        <a:accent2>
          <a:srgbClr val="33CC33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B92D"/>
        </a:accent6>
        <a:hlink>
          <a:srgbClr val="9900CC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76257</TotalTime>
  <Words>1672</Words>
  <Application>Microsoft Office PowerPoint</Application>
  <PresentationFormat>宽屏</PresentationFormat>
  <Paragraphs>329</Paragraphs>
  <Slides>49</Slides>
  <Notes>47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7" baseType="lpstr">
      <vt:lpstr>仿宋</vt:lpstr>
      <vt:lpstr>黑体</vt:lpstr>
      <vt:lpstr>楷体</vt:lpstr>
      <vt:lpstr>微软雅黑</vt:lpstr>
      <vt:lpstr>Arial</vt:lpstr>
      <vt:lpstr>Times New Roman</vt:lpstr>
      <vt:lpstr>Wingdings</vt:lpstr>
      <vt:lpstr>Capsules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Vector Zeng</cp:lastModifiedBy>
  <cp:revision>6125</cp:revision>
  <cp:lastPrinted>2019-07-10T02:38:26Z</cp:lastPrinted>
  <dcterms:created xsi:type="dcterms:W3CDTF">1601-01-01T00:00:00Z</dcterms:created>
  <dcterms:modified xsi:type="dcterms:W3CDTF">2024-06-29T02:12:20Z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